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6" r:id="rId1"/>
  </p:sldMasterIdLst>
  <p:notesMasterIdLst>
    <p:notesMasterId r:id="rId40"/>
  </p:notesMasterIdLst>
  <p:sldIdLst>
    <p:sldId id="325" r:id="rId2"/>
    <p:sldId id="335" r:id="rId3"/>
    <p:sldId id="326" r:id="rId4"/>
    <p:sldId id="289" r:id="rId5"/>
    <p:sldId id="327" r:id="rId6"/>
    <p:sldId id="365" r:id="rId7"/>
    <p:sldId id="338" r:id="rId8"/>
    <p:sldId id="339" r:id="rId9"/>
    <p:sldId id="340" r:id="rId10"/>
    <p:sldId id="364" r:id="rId11"/>
    <p:sldId id="359" r:id="rId12"/>
    <p:sldId id="371" r:id="rId13"/>
    <p:sldId id="368" r:id="rId14"/>
    <p:sldId id="369" r:id="rId15"/>
    <p:sldId id="370" r:id="rId16"/>
    <p:sldId id="360" r:id="rId17"/>
    <p:sldId id="343" r:id="rId18"/>
    <p:sldId id="366" r:id="rId19"/>
    <p:sldId id="334" r:id="rId20"/>
    <p:sldId id="296" r:id="rId21"/>
    <p:sldId id="345" r:id="rId22"/>
    <p:sldId id="348" r:id="rId23"/>
    <p:sldId id="324" r:id="rId24"/>
    <p:sldId id="349" r:id="rId25"/>
    <p:sldId id="350" r:id="rId26"/>
    <p:sldId id="351" r:id="rId27"/>
    <p:sldId id="347" r:id="rId28"/>
    <p:sldId id="353" r:id="rId29"/>
    <p:sldId id="354" r:id="rId30"/>
    <p:sldId id="372" r:id="rId31"/>
    <p:sldId id="373" r:id="rId32"/>
    <p:sldId id="352" r:id="rId33"/>
    <p:sldId id="321" r:id="rId34"/>
    <p:sldId id="313" r:id="rId35"/>
    <p:sldId id="367" r:id="rId36"/>
    <p:sldId id="318" r:id="rId37"/>
    <p:sldId id="358" r:id="rId38"/>
    <p:sldId id="303" r:id="rId39"/>
  </p:sldIdLst>
  <p:sldSz cx="9144000" cy="5143500" type="screen16x9"/>
  <p:notesSz cx="6858000" cy="9144000"/>
  <p:custDataLst>
    <p:tags r:id="rId41"/>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userDrawn="1">
          <p15:clr>
            <a:srgbClr val="A4A3A4"/>
          </p15:clr>
        </p15:guide>
        <p15:guide id="2" pos="28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14865"/>
    <a:srgbClr val="0071C1"/>
    <a:srgbClr val="DF4413"/>
    <a:srgbClr val="F5F5F5"/>
    <a:srgbClr val="BFBFBF"/>
    <a:srgbClr val="E2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4660"/>
  </p:normalViewPr>
  <p:slideViewPr>
    <p:cSldViewPr snapToGrid="0">
      <p:cViewPr varScale="1">
        <p:scale>
          <a:sx n="112" d="100"/>
          <a:sy n="112" d="100"/>
        </p:scale>
        <p:origin x="427" y="72"/>
      </p:cViewPr>
      <p:guideLst>
        <p:guide orient="horz" pos="1643"/>
        <p:guide pos="2857"/>
      </p:guideLst>
    </p:cSldViewPr>
  </p:slideViewPr>
  <p:notesTextViewPr>
    <p:cViewPr>
      <p:scale>
        <a:sx n="1" d="1"/>
        <a:sy n="1" d="1"/>
      </p:scale>
      <p:origin x="0" y="0"/>
    </p:cViewPr>
  </p:notesTextViewPr>
  <p:sorterViewPr>
    <p:cViewPr>
      <p:scale>
        <a:sx n="130" d="100"/>
        <a:sy n="13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itchFamily="34" charset="-122"/>
              </a:defRPr>
            </a:lvl1pPr>
          </a:lstStyle>
          <a:p>
            <a:fld id="{7AFACBB1-1174-4432-BE6F-41B3ACC0B83F}" type="datetimeFigureOut">
              <a:rPr lang="zh-CN" altLang="en-US" smtClean="0"/>
              <a:pPr/>
              <a:t>2021/5/12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itchFamily="34" charset="-122"/>
              </a:defRPr>
            </a:lvl1pPr>
          </a:lstStyle>
          <a:p>
            <a:fld id="{F10490FA-BF50-4B16-B630-490134ED6E9B}" type="slidenum">
              <a:rPr lang="zh-CN" altLang="en-US" smtClean="0"/>
              <a:pPr/>
              <a:t>‹#›</a:t>
            </a:fld>
            <a:endParaRPr lang="zh-CN" altLang="en-US" dirty="0"/>
          </a:p>
        </p:txBody>
      </p:sp>
    </p:spTree>
    <p:extLst>
      <p:ext uri="{BB962C8B-B14F-4D97-AF65-F5344CB8AC3E}">
        <p14:creationId xmlns:p14="http://schemas.microsoft.com/office/powerpoint/2010/main" val="311370427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微软雅黑" pitchFamily="34" charset="-122"/>
        <a:cs typeface="+mn-cs"/>
      </a:defRPr>
    </a:lvl1pPr>
    <a:lvl2pPr marL="342900" algn="l" defTabSz="685800" rtl="0" eaLnBrk="1" latinLnBrk="0" hangingPunct="1">
      <a:defRPr sz="900" kern="1200">
        <a:solidFill>
          <a:schemeClr val="tx1"/>
        </a:solidFill>
        <a:latin typeface="+mn-lt"/>
        <a:ea typeface="微软雅黑" pitchFamily="34" charset="-122"/>
        <a:cs typeface="+mn-cs"/>
      </a:defRPr>
    </a:lvl2pPr>
    <a:lvl3pPr marL="685800" algn="l" defTabSz="685800" rtl="0" eaLnBrk="1" latinLnBrk="0" hangingPunct="1">
      <a:defRPr sz="900" kern="1200">
        <a:solidFill>
          <a:schemeClr val="tx1"/>
        </a:solidFill>
        <a:latin typeface="+mn-lt"/>
        <a:ea typeface="微软雅黑" pitchFamily="34" charset="-122"/>
        <a:cs typeface="+mn-cs"/>
      </a:defRPr>
    </a:lvl3pPr>
    <a:lvl4pPr marL="1028700" algn="l" defTabSz="685800" rtl="0" eaLnBrk="1" latinLnBrk="0" hangingPunct="1">
      <a:defRPr sz="900" kern="1200">
        <a:solidFill>
          <a:schemeClr val="tx1"/>
        </a:solidFill>
        <a:latin typeface="+mn-lt"/>
        <a:ea typeface="微软雅黑" pitchFamily="34" charset="-122"/>
        <a:cs typeface="+mn-cs"/>
      </a:defRPr>
    </a:lvl4pPr>
    <a:lvl5pPr marL="1371600" algn="l" defTabSz="685800" rtl="0" eaLnBrk="1" latinLnBrk="0" hangingPunct="1">
      <a:defRPr sz="900" kern="1200">
        <a:solidFill>
          <a:schemeClr val="tx1"/>
        </a:solidFill>
        <a:latin typeface="+mn-lt"/>
        <a:ea typeface="微软雅黑" pitchFamily="34" charset="-122"/>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2039166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12</a:t>
            </a:fld>
            <a:endParaRPr lang="zh-CN" altLang="en-US"/>
          </a:p>
        </p:txBody>
      </p:sp>
    </p:spTree>
    <p:extLst>
      <p:ext uri="{BB962C8B-B14F-4D97-AF65-F5344CB8AC3E}">
        <p14:creationId xmlns:p14="http://schemas.microsoft.com/office/powerpoint/2010/main" val="4237394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13</a:t>
            </a:fld>
            <a:endParaRPr lang="zh-CN" altLang="en-US"/>
          </a:p>
        </p:txBody>
      </p:sp>
    </p:spTree>
    <p:extLst>
      <p:ext uri="{BB962C8B-B14F-4D97-AF65-F5344CB8AC3E}">
        <p14:creationId xmlns:p14="http://schemas.microsoft.com/office/powerpoint/2010/main" val="3415327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14</a:t>
            </a:fld>
            <a:endParaRPr lang="zh-CN" altLang="en-US"/>
          </a:p>
        </p:txBody>
      </p:sp>
    </p:spTree>
    <p:extLst>
      <p:ext uri="{BB962C8B-B14F-4D97-AF65-F5344CB8AC3E}">
        <p14:creationId xmlns:p14="http://schemas.microsoft.com/office/powerpoint/2010/main" val="1857229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15</a:t>
            </a:fld>
            <a:endParaRPr lang="zh-CN" altLang="en-US"/>
          </a:p>
        </p:txBody>
      </p:sp>
    </p:spTree>
    <p:extLst>
      <p:ext uri="{BB962C8B-B14F-4D97-AF65-F5344CB8AC3E}">
        <p14:creationId xmlns:p14="http://schemas.microsoft.com/office/powerpoint/2010/main" val="3907375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17</a:t>
            </a:fld>
            <a:endParaRPr lang="zh-CN" altLang="en-US"/>
          </a:p>
        </p:txBody>
      </p:sp>
    </p:spTree>
    <p:extLst>
      <p:ext uri="{BB962C8B-B14F-4D97-AF65-F5344CB8AC3E}">
        <p14:creationId xmlns:p14="http://schemas.microsoft.com/office/powerpoint/2010/main" val="1262390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0490FA-BF50-4B16-B630-490134ED6E9B}" type="slidenum">
              <a:rPr lang="zh-CN" altLang="en-US" smtClean="0"/>
              <a:pPr/>
              <a:t>18</a:t>
            </a:fld>
            <a:endParaRPr lang="zh-CN" altLang="en-US" dirty="0"/>
          </a:p>
        </p:txBody>
      </p:sp>
    </p:spTree>
    <p:extLst>
      <p:ext uri="{BB962C8B-B14F-4D97-AF65-F5344CB8AC3E}">
        <p14:creationId xmlns:p14="http://schemas.microsoft.com/office/powerpoint/2010/main" val="2165248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2691706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20</a:t>
            </a:fld>
            <a:endParaRPr lang="en-US"/>
          </a:p>
        </p:txBody>
      </p:sp>
    </p:spTree>
    <p:extLst>
      <p:ext uri="{BB962C8B-B14F-4D97-AF65-F5344CB8AC3E}">
        <p14:creationId xmlns:p14="http://schemas.microsoft.com/office/powerpoint/2010/main" val="2292324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0490FA-BF50-4B16-B630-490134ED6E9B}" type="slidenum">
              <a:rPr lang="zh-CN" altLang="en-US" smtClean="0"/>
              <a:pPr/>
              <a:t>21</a:t>
            </a:fld>
            <a:endParaRPr lang="zh-CN" altLang="en-US" dirty="0"/>
          </a:p>
        </p:txBody>
      </p:sp>
    </p:spTree>
    <p:extLst>
      <p:ext uri="{BB962C8B-B14F-4D97-AF65-F5344CB8AC3E}">
        <p14:creationId xmlns:p14="http://schemas.microsoft.com/office/powerpoint/2010/main" val="1760587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0490FA-BF50-4B16-B630-490134ED6E9B}" type="slidenum">
              <a:rPr lang="zh-CN" altLang="en-US" smtClean="0"/>
              <a:pPr/>
              <a:t>22</a:t>
            </a:fld>
            <a:endParaRPr lang="zh-CN" altLang="en-US" dirty="0"/>
          </a:p>
        </p:txBody>
      </p:sp>
    </p:spTree>
    <p:extLst>
      <p:ext uri="{BB962C8B-B14F-4D97-AF65-F5344CB8AC3E}">
        <p14:creationId xmlns:p14="http://schemas.microsoft.com/office/powerpoint/2010/main" val="1271610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4249843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23</a:t>
            </a:fld>
            <a:endParaRPr lang="en-US"/>
          </a:p>
        </p:txBody>
      </p:sp>
    </p:spTree>
    <p:extLst>
      <p:ext uri="{BB962C8B-B14F-4D97-AF65-F5344CB8AC3E}">
        <p14:creationId xmlns:p14="http://schemas.microsoft.com/office/powerpoint/2010/main" val="2557518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24</a:t>
            </a:fld>
            <a:endParaRPr lang="en-US"/>
          </a:p>
        </p:txBody>
      </p:sp>
    </p:spTree>
    <p:extLst>
      <p:ext uri="{BB962C8B-B14F-4D97-AF65-F5344CB8AC3E}">
        <p14:creationId xmlns:p14="http://schemas.microsoft.com/office/powerpoint/2010/main" val="3633472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25</a:t>
            </a:fld>
            <a:endParaRPr lang="en-US"/>
          </a:p>
        </p:txBody>
      </p:sp>
    </p:spTree>
    <p:extLst>
      <p:ext uri="{BB962C8B-B14F-4D97-AF65-F5344CB8AC3E}">
        <p14:creationId xmlns:p14="http://schemas.microsoft.com/office/powerpoint/2010/main" val="2160391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26</a:t>
            </a:fld>
            <a:endParaRPr lang="en-US"/>
          </a:p>
        </p:txBody>
      </p:sp>
    </p:spTree>
    <p:extLst>
      <p:ext uri="{BB962C8B-B14F-4D97-AF65-F5344CB8AC3E}">
        <p14:creationId xmlns:p14="http://schemas.microsoft.com/office/powerpoint/2010/main" val="3044719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27</a:t>
            </a:fld>
            <a:endParaRPr lang="en-US"/>
          </a:p>
        </p:txBody>
      </p:sp>
    </p:spTree>
    <p:extLst>
      <p:ext uri="{BB962C8B-B14F-4D97-AF65-F5344CB8AC3E}">
        <p14:creationId xmlns:p14="http://schemas.microsoft.com/office/powerpoint/2010/main" val="1116838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28</a:t>
            </a:fld>
            <a:endParaRPr lang="en-US"/>
          </a:p>
        </p:txBody>
      </p:sp>
    </p:spTree>
    <p:extLst>
      <p:ext uri="{BB962C8B-B14F-4D97-AF65-F5344CB8AC3E}">
        <p14:creationId xmlns:p14="http://schemas.microsoft.com/office/powerpoint/2010/main" val="3202513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29</a:t>
            </a:fld>
            <a:endParaRPr lang="en-US"/>
          </a:p>
        </p:txBody>
      </p:sp>
    </p:spTree>
    <p:extLst>
      <p:ext uri="{BB962C8B-B14F-4D97-AF65-F5344CB8AC3E}">
        <p14:creationId xmlns:p14="http://schemas.microsoft.com/office/powerpoint/2010/main" val="1738558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32</a:t>
            </a:fld>
            <a:endParaRPr lang="en-US"/>
          </a:p>
        </p:txBody>
      </p:sp>
    </p:spTree>
    <p:extLst>
      <p:ext uri="{BB962C8B-B14F-4D97-AF65-F5344CB8AC3E}">
        <p14:creationId xmlns:p14="http://schemas.microsoft.com/office/powerpoint/2010/main" val="3688930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33</a:t>
            </a:fld>
            <a:endParaRPr lang="zh-CN" altLang="en-US"/>
          </a:p>
        </p:txBody>
      </p:sp>
    </p:spTree>
    <p:extLst>
      <p:ext uri="{BB962C8B-B14F-4D97-AF65-F5344CB8AC3E}">
        <p14:creationId xmlns:p14="http://schemas.microsoft.com/office/powerpoint/2010/main" val="2473138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0490FA-BF50-4B16-B630-490134ED6E9B}" type="slidenum">
              <a:rPr lang="zh-CN" altLang="en-US" smtClean="0"/>
              <a:pPr/>
              <a:t>34</a:t>
            </a:fld>
            <a:endParaRPr lang="zh-CN" altLang="en-US" dirty="0"/>
          </a:p>
        </p:txBody>
      </p:sp>
    </p:spTree>
    <p:extLst>
      <p:ext uri="{BB962C8B-B14F-4D97-AF65-F5344CB8AC3E}">
        <p14:creationId xmlns:p14="http://schemas.microsoft.com/office/powerpoint/2010/main" val="2598657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4</a:t>
            </a:fld>
            <a:endParaRPr lang="zh-CN" altLang="en-US"/>
          </a:p>
        </p:txBody>
      </p:sp>
    </p:spTree>
    <p:extLst>
      <p:ext uri="{BB962C8B-B14F-4D97-AF65-F5344CB8AC3E}">
        <p14:creationId xmlns:p14="http://schemas.microsoft.com/office/powerpoint/2010/main" val="1246832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0490FA-BF50-4B16-B630-490134ED6E9B}" type="slidenum">
              <a:rPr lang="zh-CN" altLang="en-US" smtClean="0"/>
              <a:pPr/>
              <a:t>35</a:t>
            </a:fld>
            <a:endParaRPr lang="zh-CN" altLang="en-US" dirty="0"/>
          </a:p>
        </p:txBody>
      </p:sp>
    </p:spTree>
    <p:extLst>
      <p:ext uri="{BB962C8B-B14F-4D97-AF65-F5344CB8AC3E}">
        <p14:creationId xmlns:p14="http://schemas.microsoft.com/office/powerpoint/2010/main" val="2883813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0490FA-BF50-4B16-B630-490134ED6E9B}" type="slidenum">
              <a:rPr lang="zh-CN" altLang="en-US" smtClean="0"/>
              <a:pPr/>
              <a:t>36</a:t>
            </a:fld>
            <a:endParaRPr lang="zh-CN" altLang="en-US" dirty="0"/>
          </a:p>
        </p:txBody>
      </p:sp>
    </p:spTree>
    <p:extLst>
      <p:ext uri="{BB962C8B-B14F-4D97-AF65-F5344CB8AC3E}">
        <p14:creationId xmlns:p14="http://schemas.microsoft.com/office/powerpoint/2010/main" val="891516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0490FA-BF50-4B16-B630-490134ED6E9B}" type="slidenum">
              <a:rPr lang="zh-CN" altLang="en-US" smtClean="0"/>
              <a:pPr/>
              <a:t>37</a:t>
            </a:fld>
            <a:endParaRPr lang="zh-CN" altLang="en-US" dirty="0"/>
          </a:p>
        </p:txBody>
      </p:sp>
    </p:spTree>
    <p:extLst>
      <p:ext uri="{BB962C8B-B14F-4D97-AF65-F5344CB8AC3E}">
        <p14:creationId xmlns:p14="http://schemas.microsoft.com/office/powerpoint/2010/main" val="19046608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38</a:t>
            </a:fld>
            <a:endParaRPr lang="zh-CN" altLang="en-US"/>
          </a:p>
        </p:txBody>
      </p:sp>
    </p:spTree>
    <p:extLst>
      <p:ext uri="{BB962C8B-B14F-4D97-AF65-F5344CB8AC3E}">
        <p14:creationId xmlns:p14="http://schemas.microsoft.com/office/powerpoint/2010/main" val="38032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1028568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3135838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0490FA-BF50-4B16-B630-490134ED6E9B}" type="slidenum">
              <a:rPr lang="zh-CN" altLang="en-US" smtClean="0"/>
              <a:pPr/>
              <a:t>7</a:t>
            </a:fld>
            <a:endParaRPr lang="zh-CN" altLang="en-US" dirty="0"/>
          </a:p>
        </p:txBody>
      </p:sp>
    </p:spTree>
    <p:extLst>
      <p:ext uri="{BB962C8B-B14F-4D97-AF65-F5344CB8AC3E}">
        <p14:creationId xmlns:p14="http://schemas.microsoft.com/office/powerpoint/2010/main" val="1391336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0490FA-BF50-4B16-B630-490134ED6E9B}" type="slidenum">
              <a:rPr lang="zh-CN" altLang="en-US" smtClean="0"/>
              <a:pPr/>
              <a:t>8</a:t>
            </a:fld>
            <a:endParaRPr lang="zh-CN" altLang="en-US" dirty="0"/>
          </a:p>
        </p:txBody>
      </p:sp>
    </p:spTree>
    <p:extLst>
      <p:ext uri="{BB962C8B-B14F-4D97-AF65-F5344CB8AC3E}">
        <p14:creationId xmlns:p14="http://schemas.microsoft.com/office/powerpoint/2010/main" val="4051868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9</a:t>
            </a:fld>
            <a:endParaRPr lang="en-US"/>
          </a:p>
        </p:txBody>
      </p:sp>
    </p:spTree>
    <p:extLst>
      <p:ext uri="{BB962C8B-B14F-4D97-AF65-F5344CB8AC3E}">
        <p14:creationId xmlns:p14="http://schemas.microsoft.com/office/powerpoint/2010/main" val="3497825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11</a:t>
            </a:fld>
            <a:endParaRPr lang="en-US"/>
          </a:p>
        </p:txBody>
      </p:sp>
    </p:spTree>
    <p:extLst>
      <p:ext uri="{BB962C8B-B14F-4D97-AF65-F5344CB8AC3E}">
        <p14:creationId xmlns:p14="http://schemas.microsoft.com/office/powerpoint/2010/main" val="3902593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6283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绪论">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072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研究方法">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787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关键技术">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9975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成果与应用">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4334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相关建议">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5918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论文总结">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8441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4629151"/>
            <a:ext cx="3429000" cy="228600"/>
          </a:xfrm>
          <a:prstGeom prst="rect">
            <a:avLst/>
          </a:prstGeom>
        </p:spPr>
        <p:txBody>
          <a:bodyPr/>
          <a:lstStyle/>
          <a:p>
            <a:fld id="{69F42ADB-7D30-4CDA-A166-333DE990463F}" type="datetimeFigureOut">
              <a:rPr lang="en-US" smtClean="0"/>
              <a:t>5/12/2021</a:t>
            </a:fld>
            <a:endParaRPr lang="en-US" dirty="0"/>
          </a:p>
        </p:txBody>
      </p:sp>
      <p:sp>
        <p:nvSpPr>
          <p:cNvPr id="5" name="Footer Placeholder 4"/>
          <p:cNvSpPr>
            <a:spLocks noGrp="1"/>
          </p:cNvSpPr>
          <p:nvPr>
            <p:ph type="ftr" sz="quarter" idx="11"/>
          </p:nvPr>
        </p:nvSpPr>
        <p:spPr>
          <a:xfrm>
            <a:off x="457200" y="4869657"/>
            <a:ext cx="3429000" cy="212884"/>
          </a:xfrm>
          <a:prstGeom prst="rect">
            <a:avLst/>
          </a:prstGeom>
        </p:spPr>
        <p:txBody>
          <a:bodyPr/>
          <a:lstStyle/>
          <a:p>
            <a:endParaRPr lang="en-US" dirty="0"/>
          </a:p>
        </p:txBody>
      </p:sp>
      <p:sp>
        <p:nvSpPr>
          <p:cNvPr id="6" name="Slide Number Placeholder 5"/>
          <p:cNvSpPr>
            <a:spLocks noGrp="1"/>
          </p:cNvSpPr>
          <p:nvPr>
            <p:ph type="sldNum" sz="quarter" idx="12"/>
          </p:nvPr>
        </p:nvSpPr>
        <p:spPr>
          <a:xfrm rot="16200000">
            <a:off x="8391843" y="4368483"/>
            <a:ext cx="986791" cy="365125"/>
          </a:xfrm>
          <a:prstGeom prst="rect">
            <a:avLst/>
          </a:prstGeom>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305336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7" r:id="rId1"/>
    <p:sldLayoutId id="2147483723" r:id="rId2"/>
    <p:sldLayoutId id="2147483728" r:id="rId3"/>
    <p:sldLayoutId id="2147483729" r:id="rId4"/>
    <p:sldLayoutId id="2147483730" r:id="rId5"/>
    <p:sldLayoutId id="2147483731" r:id="rId6"/>
    <p:sldLayoutId id="2147483732" r:id="rId7"/>
    <p:sldLayoutId id="2147483733" r:id="rId8"/>
    <p:sldLayoutId id="2147483735" r:id="rId9"/>
    <p:sldLayoutId id="2147483736" r:id="rId10"/>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微软雅黑" pitchFamily="34" charset="-122"/>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微软雅黑" pitchFamily="34" charset="-122"/>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微软雅黑" pitchFamily="34" charset="-122"/>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微软雅黑" pitchFamily="34" charset="-122"/>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微软雅黑" pitchFamily="34" charset="-122"/>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1.jpe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audio" Target="NULL" TargetMode="External"/><Relationship Id="rId7" Type="http://schemas.openxmlformats.org/officeDocument/2006/relationships/image" Target="../media/image3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7.xml"/><Relationship Id="rId5" Type="http://schemas.openxmlformats.org/officeDocument/2006/relationships/slideLayout" Target="../slideLayouts/slideLayout9.xml"/><Relationship Id="rId4" Type="http://schemas.microsoft.com/office/2007/relationships/media" Target="../media/media2.mp3"/><Relationship Id="rId9"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4.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458" y="2015105"/>
            <a:ext cx="3363746" cy="3288154"/>
          </a:xfrm>
          <a:prstGeom prst="rect">
            <a:avLst/>
          </a:prstGeom>
        </p:spPr>
      </p:pic>
      <p:sp>
        <p:nvSpPr>
          <p:cNvPr id="11" name="Text Box 39"/>
          <p:cNvSpPr>
            <a:spLocks noChangeArrowheads="1"/>
          </p:cNvSpPr>
          <p:nvPr/>
        </p:nvSpPr>
        <p:spPr bwMode="auto">
          <a:xfrm>
            <a:off x="334495" y="1154206"/>
            <a:ext cx="8420944" cy="923330"/>
          </a:xfrm>
          <a:prstGeom prst="rect">
            <a:avLst/>
          </a:prstGeom>
          <a:noFill/>
          <a:ln w="9525">
            <a:noFill/>
            <a:miter lim="800000"/>
            <a:headEnd/>
            <a:tailEnd/>
          </a:ln>
        </p:spPr>
        <p:txBody>
          <a:bodyPr wrap="square">
            <a:spAutoFit/>
          </a:bodyPr>
          <a:lstStyle/>
          <a:p>
            <a:pPr algn="ctr">
              <a:buClr>
                <a:schemeClr val="tx1"/>
              </a:buClr>
            </a:pPr>
            <a:r>
              <a:rPr lang="en-US" sz="2500" b="1" dirty="0" smtClean="0">
                <a:solidFill>
                  <a:srgbClr val="DF4413"/>
                </a:solidFill>
                <a:latin typeface="Roboto" pitchFamily="2" charset="0"/>
                <a:ea typeface="Roboto" pitchFamily="2" charset="0"/>
                <a:cs typeface="Times New Roman" panose="02020603050405020304" pitchFamily="18" charset="0"/>
              </a:rPr>
              <a:t>VÒNG CHUNG KẾT </a:t>
            </a:r>
            <a:endParaRPr lang="vi-VN" sz="2500" b="1" dirty="0" smtClean="0">
              <a:solidFill>
                <a:srgbClr val="DF4413"/>
              </a:solidFill>
              <a:latin typeface="Roboto" pitchFamily="2" charset="0"/>
              <a:ea typeface="Roboto" pitchFamily="2" charset="0"/>
              <a:cs typeface="Times New Roman" panose="02020603050405020304" pitchFamily="18" charset="0"/>
            </a:endParaRPr>
          </a:p>
          <a:p>
            <a:pPr algn="ctr">
              <a:buClr>
                <a:schemeClr val="tx1"/>
              </a:buClr>
            </a:pPr>
            <a:endParaRPr lang="en-US" sz="900" b="1" dirty="0" smtClean="0">
              <a:solidFill>
                <a:srgbClr val="DF4413"/>
              </a:solidFill>
              <a:latin typeface="Roboto" pitchFamily="2" charset="0"/>
              <a:ea typeface="Roboto" pitchFamily="2" charset="0"/>
              <a:cs typeface="Times New Roman" panose="02020603050405020304" pitchFamily="18" charset="0"/>
            </a:endParaRPr>
          </a:p>
          <a:p>
            <a:pPr algn="ctr">
              <a:buClr>
                <a:schemeClr val="tx1"/>
              </a:buClr>
            </a:pPr>
            <a:r>
              <a:rPr lang="en-US" sz="2000" dirty="0" smtClean="0">
                <a:solidFill>
                  <a:srgbClr val="DF4413"/>
                </a:solidFill>
                <a:latin typeface="Roboto" pitchFamily="2" charset="0"/>
                <a:ea typeface="Roboto" pitchFamily="2" charset="0"/>
                <a:cs typeface="Times New Roman" panose="02020603050405020304" pitchFamily="18" charset="0"/>
              </a:rPr>
              <a:t>GIẢI THƯỞNG NHÀ NGHIÊN CỨU KHOA HỌC TRẺ 2020-2021</a:t>
            </a:r>
            <a:endParaRPr lang="en-US" sz="2000" dirty="0">
              <a:solidFill>
                <a:srgbClr val="DF4413"/>
              </a:solidFill>
              <a:latin typeface="Roboto" pitchFamily="2" charset="0"/>
              <a:ea typeface="Roboto" pitchFamily="2" charset="0"/>
              <a:cs typeface="Times New Roman" panose="02020603050405020304" pitchFamily="18" charset="0"/>
            </a:endParaRPr>
          </a:p>
        </p:txBody>
      </p:sp>
      <p:sp>
        <p:nvSpPr>
          <p:cNvPr id="12" name="Text Box 39"/>
          <p:cNvSpPr>
            <a:spLocks noChangeArrowheads="1"/>
          </p:cNvSpPr>
          <p:nvPr/>
        </p:nvSpPr>
        <p:spPr bwMode="auto">
          <a:xfrm>
            <a:off x="4324468" y="2396848"/>
            <a:ext cx="4711999" cy="2169825"/>
          </a:xfrm>
          <a:prstGeom prst="rect">
            <a:avLst/>
          </a:prstGeom>
          <a:noFill/>
          <a:ln w="9525">
            <a:noFill/>
            <a:miter lim="800000"/>
            <a:headEnd/>
            <a:tailEnd/>
          </a:ln>
        </p:spPr>
        <p:txBody>
          <a:bodyPr wrap="square">
            <a:spAutoFit/>
          </a:bodyPr>
          <a:lstStyle/>
          <a:p>
            <a:pPr>
              <a:lnSpc>
                <a:spcPct val="150000"/>
              </a:lnSpc>
              <a:buClr>
                <a:schemeClr val="tx1"/>
              </a:buClr>
            </a:pPr>
            <a:r>
              <a:rPr lang="en-US" sz="1800" b="1" u="sng" dirty="0">
                <a:solidFill>
                  <a:srgbClr val="DF4413"/>
                </a:solidFill>
                <a:latin typeface="Roboto" pitchFamily="2" charset="0"/>
                <a:ea typeface="Roboto" pitchFamily="2" charset="0"/>
                <a:cs typeface="Times New Roman" panose="02020603050405020304" pitchFamily="18" charset="0"/>
              </a:rPr>
              <a:t>ĐỀ TÀI:  </a:t>
            </a:r>
          </a:p>
          <a:p>
            <a:pPr algn="ctr">
              <a:lnSpc>
                <a:spcPct val="150000"/>
              </a:lnSpc>
              <a:buClr>
                <a:schemeClr val="tx1"/>
              </a:buClr>
            </a:pPr>
            <a:r>
              <a:rPr lang="en-US" sz="1800" dirty="0">
                <a:solidFill>
                  <a:srgbClr val="314865"/>
                </a:solidFill>
                <a:latin typeface="Roboto" pitchFamily="2" charset="0"/>
                <a:ea typeface="Roboto" pitchFamily="2" charset="0"/>
                <a:cs typeface="Times New Roman" panose="02020603050405020304" pitchFamily="18" charset="0"/>
              </a:rPr>
              <a:t>XÂY DỰNG </a:t>
            </a:r>
            <a:r>
              <a:rPr lang="vi-VN" sz="1800" dirty="0">
                <a:solidFill>
                  <a:srgbClr val="314865"/>
                </a:solidFill>
                <a:latin typeface="Roboto" pitchFamily="2" charset="0"/>
                <a:ea typeface="Roboto" pitchFamily="2" charset="0"/>
              </a:rPr>
              <a:t>CHATBOT HỖ TRỢ THƯ VIỆN </a:t>
            </a:r>
            <a:endParaRPr lang="en-US" sz="1800" dirty="0">
              <a:solidFill>
                <a:srgbClr val="314865"/>
              </a:solidFill>
              <a:latin typeface="Roboto" pitchFamily="2" charset="0"/>
              <a:ea typeface="Roboto" pitchFamily="2" charset="0"/>
            </a:endParaRPr>
          </a:p>
          <a:p>
            <a:pPr algn="ctr">
              <a:lnSpc>
                <a:spcPct val="150000"/>
              </a:lnSpc>
              <a:buClr>
                <a:schemeClr val="tx1"/>
              </a:buClr>
            </a:pPr>
            <a:r>
              <a:rPr lang="vi-VN" sz="1800" dirty="0">
                <a:solidFill>
                  <a:srgbClr val="314865"/>
                </a:solidFill>
                <a:latin typeface="Roboto" pitchFamily="2" charset="0"/>
                <a:ea typeface="Roboto" pitchFamily="2" charset="0"/>
              </a:rPr>
              <a:t>TRƯỜNG ĐẠI HỌC KINH TẾ </a:t>
            </a:r>
            <a:r>
              <a:rPr lang="en-US" sz="1800" dirty="0" smtClean="0">
                <a:solidFill>
                  <a:srgbClr val="314865"/>
                </a:solidFill>
                <a:latin typeface="Roboto" pitchFamily="2" charset="0"/>
                <a:ea typeface="Roboto" pitchFamily="2" charset="0"/>
              </a:rPr>
              <a:t>- </a:t>
            </a:r>
            <a:r>
              <a:rPr lang="vi-VN" sz="1800" dirty="0" smtClean="0">
                <a:solidFill>
                  <a:srgbClr val="314865"/>
                </a:solidFill>
                <a:latin typeface="Roboto" pitchFamily="2" charset="0"/>
                <a:ea typeface="Roboto" pitchFamily="2" charset="0"/>
              </a:rPr>
              <a:t>LUẬT </a:t>
            </a:r>
            <a:endParaRPr lang="en-US" sz="1800" dirty="0" smtClean="0">
              <a:solidFill>
                <a:srgbClr val="314865"/>
              </a:solidFill>
              <a:latin typeface="Roboto" pitchFamily="2" charset="0"/>
              <a:ea typeface="Roboto" pitchFamily="2" charset="0"/>
            </a:endParaRPr>
          </a:p>
          <a:p>
            <a:pPr>
              <a:lnSpc>
                <a:spcPct val="150000"/>
              </a:lnSpc>
              <a:buClr>
                <a:schemeClr val="tx1"/>
              </a:buClr>
            </a:pPr>
            <a:r>
              <a:rPr lang="en-US" sz="1800" b="1" u="sng" dirty="0" smtClean="0">
                <a:solidFill>
                  <a:srgbClr val="DF4413"/>
                </a:solidFill>
                <a:latin typeface="Roboto" pitchFamily="2" charset="0"/>
                <a:ea typeface="Roboto" pitchFamily="2" charset="0"/>
                <a:cs typeface="Times New Roman" panose="02020603050405020304" pitchFamily="18" charset="0"/>
              </a:rPr>
              <a:t>MÃ ĐỀ TÀI</a:t>
            </a:r>
            <a:r>
              <a:rPr lang="en-US" sz="1800" dirty="0" smtClean="0">
                <a:solidFill>
                  <a:srgbClr val="314865"/>
                </a:solidFill>
                <a:latin typeface="Roboto" pitchFamily="2" charset="0"/>
                <a:ea typeface="Roboto" pitchFamily="2" charset="0"/>
                <a:cs typeface="Times New Roman" panose="02020603050405020304" pitchFamily="18" charset="0"/>
              </a:rPr>
              <a:t>:  SV2021 95</a:t>
            </a:r>
            <a:endParaRPr lang="en-US" sz="1800" dirty="0">
              <a:solidFill>
                <a:srgbClr val="314865"/>
              </a:solidFill>
              <a:latin typeface="Roboto" pitchFamily="2" charset="0"/>
              <a:ea typeface="Roboto" pitchFamily="2" charset="0"/>
              <a:cs typeface="Times New Roman" panose="02020603050405020304" pitchFamily="18" charset="0"/>
            </a:endParaRPr>
          </a:p>
          <a:p>
            <a:pPr>
              <a:lnSpc>
                <a:spcPct val="150000"/>
              </a:lnSpc>
              <a:buClr>
                <a:schemeClr val="tx1"/>
              </a:buClr>
            </a:pPr>
            <a:endParaRPr lang="en-US" sz="1800" dirty="0">
              <a:solidFill>
                <a:srgbClr val="314865"/>
              </a:solidFill>
              <a:latin typeface="Roboto" pitchFamily="2" charset="0"/>
              <a:ea typeface="Roboto" pitchFamily="2" charset="0"/>
              <a:cs typeface="Times New Roman" panose="02020603050405020304" pitchFamily="18"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458" y="202715"/>
            <a:ext cx="3530537" cy="828349"/>
          </a:xfrm>
          <a:prstGeom prst="rect">
            <a:avLst/>
          </a:prstGeom>
        </p:spPr>
      </p:pic>
    </p:spTree>
    <p:extLst>
      <p:ext uri="{BB962C8B-B14F-4D97-AF65-F5344CB8AC3E}">
        <p14:creationId xmlns:p14="http://schemas.microsoft.com/office/powerpoint/2010/main" val="230313576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3" name="文本框 105"/>
          <p:cNvSpPr txBox="1"/>
          <p:nvPr/>
        </p:nvSpPr>
        <p:spPr>
          <a:xfrm>
            <a:off x="484276" y="190860"/>
            <a:ext cx="3687405"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PHƯƠNG PHÁP NGHIÊN CỨU </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grpSp>
        <p:nvGrpSpPr>
          <p:cNvPr id="10" name="组合 34"/>
          <p:cNvGrpSpPr/>
          <p:nvPr/>
        </p:nvGrpSpPr>
        <p:grpSpPr>
          <a:xfrm>
            <a:off x="821636" y="1206941"/>
            <a:ext cx="4275803" cy="348839"/>
            <a:chOff x="3002037" y="1465798"/>
            <a:chExt cx="7067433" cy="369332"/>
          </a:xfrm>
          <a:solidFill>
            <a:schemeClr val="accent2">
              <a:lumMod val="75000"/>
            </a:schemeClr>
          </a:solidFill>
        </p:grpSpPr>
        <p:sp>
          <p:nvSpPr>
            <p:cNvPr id="11" name="矩形 35"/>
            <p:cNvSpPr/>
            <p:nvPr/>
          </p:nvSpPr>
          <p:spPr bwMode="auto">
            <a:xfrm>
              <a:off x="3002037" y="1465798"/>
              <a:ext cx="7067433" cy="369332"/>
            </a:xfrm>
            <a:prstGeom prst="rect">
              <a:avLst/>
            </a:prstGeom>
            <a:solidFill>
              <a:srgbClr val="3148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600">
                <a:latin typeface="Helvetica" panose="020B0604020202030204" pitchFamily="34" charset="0"/>
                <a:ea typeface="微软雅黑" pitchFamily="34" charset="-122"/>
              </a:endParaRPr>
            </a:p>
          </p:txBody>
        </p:sp>
        <p:sp>
          <p:nvSpPr>
            <p:cNvPr id="12" name="TextBox 16"/>
            <p:cNvSpPr txBox="1"/>
            <p:nvPr/>
          </p:nvSpPr>
          <p:spPr>
            <a:xfrm>
              <a:off x="3033222" y="1474123"/>
              <a:ext cx="5751446" cy="358443"/>
            </a:xfrm>
            <a:prstGeom prst="rect">
              <a:avLst/>
            </a:prstGeom>
            <a:solidFill>
              <a:srgbClr val="314865"/>
            </a:solidFill>
          </p:spPr>
          <p:txBody>
            <a:bodyPr wrap="square" rtlCol="0">
              <a:spAutoFit/>
            </a:bodyPr>
            <a:lstStyle/>
            <a:p>
              <a:r>
                <a:rPr lang="en-US" altLang="zh-CN" sz="1600" noProof="1">
                  <a:solidFill>
                    <a:srgbClr val="F8F8F8"/>
                  </a:solidFill>
                  <a:latin typeface="Helvetica" panose="020B0604020202030204" pitchFamily="34" charset="0"/>
                  <a:ea typeface="微软雅黑" pitchFamily="34" charset="-122"/>
                </a:rPr>
                <a:t>Phương pháp nghiên cứu định tính</a:t>
              </a:r>
            </a:p>
          </p:txBody>
        </p:sp>
      </p:grpSp>
      <p:grpSp>
        <p:nvGrpSpPr>
          <p:cNvPr id="13" name="组合 37"/>
          <p:cNvGrpSpPr/>
          <p:nvPr/>
        </p:nvGrpSpPr>
        <p:grpSpPr>
          <a:xfrm>
            <a:off x="821635" y="3004322"/>
            <a:ext cx="4275803" cy="354849"/>
            <a:chOff x="3002037" y="3922395"/>
            <a:chExt cx="7067433" cy="375695"/>
          </a:xfrm>
          <a:solidFill>
            <a:srgbClr val="314865"/>
          </a:solidFill>
        </p:grpSpPr>
        <p:sp>
          <p:nvSpPr>
            <p:cNvPr id="14" name="矩形 38"/>
            <p:cNvSpPr/>
            <p:nvPr/>
          </p:nvSpPr>
          <p:spPr bwMode="auto">
            <a:xfrm>
              <a:off x="3002037" y="3922395"/>
              <a:ext cx="7067433" cy="369332"/>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600">
                <a:latin typeface="Helvetica" panose="020B0604020202030204" pitchFamily="34" charset="0"/>
                <a:ea typeface="微软雅黑" pitchFamily="34" charset="-122"/>
              </a:endParaRPr>
            </a:p>
          </p:txBody>
        </p:sp>
        <p:sp>
          <p:nvSpPr>
            <p:cNvPr id="15" name="TextBox 19"/>
            <p:cNvSpPr txBox="1"/>
            <p:nvPr/>
          </p:nvSpPr>
          <p:spPr>
            <a:xfrm>
              <a:off x="3023808" y="3939647"/>
              <a:ext cx="4085844" cy="358443"/>
            </a:xfrm>
            <a:prstGeom prst="rect">
              <a:avLst/>
            </a:prstGeom>
            <a:grpFill/>
          </p:spPr>
          <p:txBody>
            <a:bodyPr wrap="square" rtlCol="0">
              <a:spAutoFit/>
            </a:bodyPr>
            <a:lstStyle/>
            <a:p>
              <a:r>
                <a:rPr lang="en-US" altLang="zh-CN" sz="1600" noProof="1">
                  <a:solidFill>
                    <a:srgbClr val="F8F8F8"/>
                  </a:solidFill>
                  <a:latin typeface="Helvetica" panose="020B0604020202030204" pitchFamily="34" charset="0"/>
                  <a:ea typeface="微软雅黑" pitchFamily="34" charset="-122"/>
                </a:rPr>
                <a:t>Phương pháp điều tra</a:t>
              </a:r>
            </a:p>
          </p:txBody>
        </p:sp>
      </p:grpSp>
      <p:sp>
        <p:nvSpPr>
          <p:cNvPr id="16" name="TextBox 20"/>
          <p:cNvSpPr txBox="1"/>
          <p:nvPr/>
        </p:nvSpPr>
        <p:spPr>
          <a:xfrm>
            <a:off x="847069" y="1726542"/>
            <a:ext cx="7314291" cy="998800"/>
          </a:xfrm>
          <a:prstGeom prst="rect">
            <a:avLst/>
          </a:prstGeom>
          <a:noFill/>
        </p:spPr>
        <p:txBody>
          <a:bodyPr wrap="square" lIns="68580" tIns="34290" rIns="68580" bIns="34290" rtlCol="0">
            <a:spAutoFit/>
          </a:bodyPr>
          <a:lstStyle/>
          <a:p>
            <a:pPr marL="285750" indent="-285750">
              <a:lnSpc>
                <a:spcPct val="150000"/>
              </a:lnSpc>
              <a:buFont typeface="Wingdings" panose="05000000000000000000" pitchFamily="2" charset="2"/>
              <a:buChar char="q"/>
            </a:pPr>
            <a:r>
              <a:rPr lang="vi-VN" sz="1400" dirty="0"/>
              <a:t>Khảo sát sự nhận định về tầm quan trọng của việc sử dụng dịch vụ thư viện </a:t>
            </a:r>
            <a:endParaRPr lang="en-US" sz="1400" dirty="0">
              <a:latin typeface="Roboto"/>
            </a:endParaRPr>
          </a:p>
          <a:p>
            <a:pPr marL="285750" indent="-285750">
              <a:lnSpc>
                <a:spcPct val="150000"/>
              </a:lnSpc>
              <a:buFont typeface="Wingdings" panose="05000000000000000000" pitchFamily="2" charset="2"/>
              <a:buChar char="q"/>
            </a:pPr>
            <a:r>
              <a:rPr lang="en-US" sz="1400" dirty="0">
                <a:latin typeface="Roboto"/>
              </a:rPr>
              <a:t>T</a:t>
            </a:r>
            <a:r>
              <a:rPr lang="vi-VN" sz="1400" dirty="0"/>
              <a:t>ìm hiểu về nhu cầu, mong muốn cải thiện những khó khăn, cản trở trong quá trình tìm kiếm sách, mượn sách</a:t>
            </a:r>
            <a:endParaRPr lang="en-US" altLang="zh-CN" sz="1400" noProof="1">
              <a:latin typeface="Roboto"/>
              <a:ea typeface="微软雅黑" pitchFamily="34" charset="-122"/>
            </a:endParaRPr>
          </a:p>
        </p:txBody>
      </p:sp>
      <p:sp>
        <p:nvSpPr>
          <p:cNvPr id="20" name="TextBox 20"/>
          <p:cNvSpPr txBox="1"/>
          <p:nvPr/>
        </p:nvSpPr>
        <p:spPr>
          <a:xfrm>
            <a:off x="882223" y="3608383"/>
            <a:ext cx="7314291" cy="658898"/>
          </a:xfrm>
          <a:prstGeom prst="rect">
            <a:avLst/>
          </a:prstGeom>
          <a:noFill/>
        </p:spPr>
        <p:txBody>
          <a:bodyPr wrap="square" lIns="68580" tIns="34290" rIns="68580" bIns="34290" rtlCol="0">
            <a:spAutoFit/>
          </a:bodyPr>
          <a:lstStyle/>
          <a:p>
            <a:pPr marL="285750" indent="-285750">
              <a:lnSpc>
                <a:spcPct val="150000"/>
              </a:lnSpc>
              <a:buFont typeface="Wingdings" panose="05000000000000000000" pitchFamily="2" charset="2"/>
              <a:buChar char="q"/>
            </a:pPr>
            <a:r>
              <a:rPr lang="vi-VN" dirty="0"/>
              <a:t>Khảo sát sinh viên Kinh tế - Luật về những tính năng mong muốn, thái độ đối với từng đề xuất được đặt ra cho các chức năng</a:t>
            </a:r>
            <a:endParaRPr lang="en-US" altLang="zh-CN" sz="1400" noProof="1">
              <a:latin typeface="Roboto"/>
              <a:ea typeface="微软雅黑" pitchFamily="34" charset="-122"/>
            </a:endParaRPr>
          </a:p>
        </p:txBody>
      </p:sp>
    </p:spTree>
    <p:extLst>
      <p:ext uri="{BB962C8B-B14F-4D97-AF65-F5344CB8AC3E}">
        <p14:creationId xmlns:p14="http://schemas.microsoft.com/office/powerpoint/2010/main" val="6856281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86238" y="1620514"/>
            <a:ext cx="3230958" cy="909480"/>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sz="1400" dirty="0">
                <a:solidFill>
                  <a:srgbClr val="314865"/>
                </a:solidFill>
              </a:rPr>
              <a:t>T</a:t>
            </a:r>
            <a:r>
              <a:rPr lang="vi-VN" sz="1400" dirty="0">
                <a:solidFill>
                  <a:srgbClr val="314865"/>
                </a:solidFill>
              </a:rPr>
              <a:t>iếp cận dễ dàng hơn, trải nghiệm hiệu quả và nhanh chóng hơn với chatbot Library UEL.</a:t>
            </a:r>
            <a:endParaRPr lang="en-US" altLang="zh-CN" sz="1400" noProof="1">
              <a:solidFill>
                <a:srgbClr val="314865"/>
              </a:solidFill>
              <a:latin typeface="Roboto"/>
              <a:ea typeface="Roboto" pitchFamily="2" charset="0"/>
              <a:sym typeface="Arial" panose="020B0604020202020204" pitchFamily="34" charset="0"/>
            </a:endParaRPr>
          </a:p>
        </p:txBody>
      </p:sp>
      <p:cxnSp>
        <p:nvCxnSpPr>
          <p:cNvPr id="7" name="直接连接符 15"/>
          <p:cNvCxnSpPr/>
          <p:nvPr/>
        </p:nvCxnSpPr>
        <p:spPr>
          <a:xfrm flipH="1">
            <a:off x="4546647" y="1739975"/>
            <a:ext cx="6725" cy="2949944"/>
          </a:xfrm>
          <a:prstGeom prst="line">
            <a:avLst/>
          </a:prstGeom>
          <a:ln w="25400">
            <a:solidFill>
              <a:srgbClr val="314865"/>
            </a:solidFill>
            <a:prstDash val="dash"/>
          </a:ln>
        </p:spPr>
        <p:style>
          <a:lnRef idx="1">
            <a:schemeClr val="accent1"/>
          </a:lnRef>
          <a:fillRef idx="0">
            <a:schemeClr val="accent1"/>
          </a:fillRef>
          <a:effectRef idx="0">
            <a:schemeClr val="accent1"/>
          </a:effectRef>
          <a:fontRef idx="minor">
            <a:schemeClr val="tx1"/>
          </a:fontRef>
        </p:style>
      </p:cxnSp>
      <p:grpSp>
        <p:nvGrpSpPr>
          <p:cNvPr id="8" name="组合 4"/>
          <p:cNvGrpSpPr/>
          <p:nvPr/>
        </p:nvGrpSpPr>
        <p:grpSpPr>
          <a:xfrm>
            <a:off x="798766" y="594069"/>
            <a:ext cx="7509212" cy="866516"/>
            <a:chOff x="-470146" y="1321180"/>
            <a:chExt cx="10012283" cy="1155354"/>
          </a:xfrm>
        </p:grpSpPr>
        <p:sp>
          <p:nvSpPr>
            <p:cNvPr id="9" name="椭圆 8"/>
            <p:cNvSpPr/>
            <p:nvPr/>
          </p:nvSpPr>
          <p:spPr>
            <a:xfrm>
              <a:off x="3944942" y="1321180"/>
              <a:ext cx="1182108" cy="1155354"/>
            </a:xfrm>
            <a:prstGeom prst="ellipse">
              <a:avLst/>
            </a:prstGeom>
            <a:ln>
              <a:solidFill>
                <a:srgbClr val="314865"/>
              </a:solid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400" b="1" dirty="0">
                  <a:solidFill>
                    <a:schemeClr val="tx1">
                      <a:lumMod val="75000"/>
                      <a:lumOff val="25000"/>
                    </a:schemeClr>
                  </a:solidFill>
                  <a:latin typeface="Roboto"/>
                  <a:ea typeface="微软雅黑"/>
                  <a:cs typeface="微软雅黑"/>
                </a:rPr>
                <a:t>VS</a:t>
              </a:r>
              <a:endParaRPr lang="zh-CN" altLang="en-US" sz="2400" b="1" dirty="0">
                <a:solidFill>
                  <a:schemeClr val="tx1">
                    <a:lumMod val="75000"/>
                    <a:lumOff val="25000"/>
                  </a:schemeClr>
                </a:solidFill>
                <a:latin typeface="Roboto"/>
                <a:ea typeface="微软雅黑"/>
                <a:cs typeface="微软雅黑"/>
              </a:endParaRPr>
            </a:p>
          </p:txBody>
        </p:sp>
        <p:sp>
          <p:nvSpPr>
            <p:cNvPr id="10" name="矩形 9"/>
            <p:cNvSpPr/>
            <p:nvPr/>
          </p:nvSpPr>
          <p:spPr>
            <a:xfrm>
              <a:off x="-470146" y="1583071"/>
              <a:ext cx="4178049" cy="646331"/>
            </a:xfrm>
            <a:prstGeom prst="rect">
              <a:avLst/>
            </a:prstGeom>
            <a:solidFill>
              <a:srgbClr val="314865"/>
            </a:solidFill>
            <a:ln>
              <a:noFill/>
            </a:ln>
          </p:spPr>
          <p:style>
            <a:lnRef idx="1">
              <a:schemeClr val="accent1"/>
            </a:lnRef>
            <a:fillRef idx="3">
              <a:schemeClr val="accent1"/>
            </a:fillRef>
            <a:effectRef idx="2">
              <a:schemeClr val="accent1"/>
            </a:effectRef>
            <a:fontRef idx="minor">
              <a:schemeClr val="lt1"/>
            </a:fontRef>
          </p:style>
          <p:txBody>
            <a:bodyPr wrap="square"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Roboto"/>
                  <a:ea typeface="微软雅黑"/>
                  <a:cs typeface="微软雅黑"/>
                </a:rPr>
                <a:t>ĐỘC GIẢ</a:t>
              </a:r>
              <a:endParaRPr lang="zh-CN" altLang="en-US" b="1" dirty="0">
                <a:latin typeface="Roboto"/>
                <a:ea typeface="微软雅黑"/>
                <a:cs typeface="微软雅黑"/>
              </a:endParaRPr>
            </a:p>
          </p:txBody>
        </p:sp>
        <p:sp>
          <p:nvSpPr>
            <p:cNvPr id="11" name="矩形 10"/>
            <p:cNvSpPr/>
            <p:nvPr/>
          </p:nvSpPr>
          <p:spPr>
            <a:xfrm>
              <a:off x="5364088" y="1583071"/>
              <a:ext cx="4178049" cy="667521"/>
            </a:xfrm>
            <a:prstGeom prst="rect">
              <a:avLst/>
            </a:prstGeom>
            <a:solidFill>
              <a:srgbClr val="314865"/>
            </a:solidFill>
            <a:ln>
              <a:noFill/>
            </a:ln>
          </p:spPr>
          <p:style>
            <a:lnRef idx="0">
              <a:schemeClr val="accent2"/>
            </a:lnRef>
            <a:fillRef idx="3">
              <a:schemeClr val="accent2"/>
            </a:fillRef>
            <a:effectRef idx="3">
              <a:schemeClr val="accent2"/>
            </a:effectRef>
            <a:fontRef idx="minor">
              <a:schemeClr val="lt1"/>
            </a:fontRef>
          </p:style>
          <p:txBody>
            <a:bodyPr wrap="square"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a:latin typeface="Roboto"/>
                  <a:cs typeface="微软雅黑"/>
                </a:rPr>
                <a:t>THƯ VIỆN</a:t>
              </a:r>
              <a:endParaRPr lang="zh-CN" altLang="en-US" b="1" dirty="0">
                <a:latin typeface="Roboto"/>
                <a:cs typeface="微软雅黑"/>
              </a:endParaRPr>
            </a:p>
          </p:txBody>
        </p:sp>
        <p:sp>
          <p:nvSpPr>
            <p:cNvPr id="12" name="燕尾形 50"/>
            <p:cNvSpPr/>
            <p:nvPr/>
          </p:nvSpPr>
          <p:spPr>
            <a:xfrm>
              <a:off x="3851920" y="1772816"/>
              <a:ext cx="216024" cy="288032"/>
            </a:xfrm>
            <a:prstGeom prst="chevron">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Roboto"/>
                <a:ea typeface="微软雅黑"/>
                <a:cs typeface="微软雅黑"/>
              </a:endParaRPr>
            </a:p>
          </p:txBody>
        </p:sp>
        <p:sp>
          <p:nvSpPr>
            <p:cNvPr id="13" name="燕尾形 51"/>
            <p:cNvSpPr/>
            <p:nvPr/>
          </p:nvSpPr>
          <p:spPr>
            <a:xfrm flipH="1">
              <a:off x="5004048" y="1772816"/>
              <a:ext cx="216024" cy="288032"/>
            </a:xfrm>
            <a:prstGeom prst="chevron">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Roboto"/>
                <a:ea typeface="微软雅黑"/>
                <a:cs typeface="微软雅黑"/>
              </a:endParaRPr>
            </a:p>
          </p:txBody>
        </p:sp>
      </p:grpSp>
      <p:sp>
        <p:nvSpPr>
          <p:cNvPr id="14" name="矩形 13"/>
          <p:cNvSpPr/>
          <p:nvPr/>
        </p:nvSpPr>
        <p:spPr>
          <a:xfrm>
            <a:off x="5451510" y="1528687"/>
            <a:ext cx="3413418" cy="1443665"/>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sz="1400" noProof="1">
                <a:solidFill>
                  <a:srgbClr val="314865"/>
                </a:solidFill>
              </a:rPr>
              <a:t>Góp phần cải thiện hiệu suất cho việc hỗ trợ sinh viên và giảng viên trong việc cập nhật thông tin tài liệu giáo trình một cách nhanh chóng, giải đáp các thắc mắc liên quan đến tài liệu học tập.</a:t>
            </a:r>
            <a:endParaRPr lang="en-US" altLang="zh-CN" sz="1400" noProof="1">
              <a:solidFill>
                <a:srgbClr val="314865"/>
              </a:solidFill>
              <a:latin typeface="Roboto"/>
              <a:ea typeface="Roboto" pitchFamily="2" charset="0"/>
              <a:sym typeface="Arial" panose="020B0604020202020204" pitchFamily="34" charset="0"/>
            </a:endParaRPr>
          </a:p>
        </p:txBody>
      </p:sp>
      <p:sp>
        <p:nvSpPr>
          <p:cNvPr id="16" name="矩形 15"/>
          <p:cNvSpPr/>
          <p:nvPr/>
        </p:nvSpPr>
        <p:spPr>
          <a:xfrm>
            <a:off x="5451510" y="3286677"/>
            <a:ext cx="3460486" cy="1189556"/>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sz="1400" dirty="0">
                <a:solidFill>
                  <a:srgbClr val="314865"/>
                </a:solidFill>
              </a:rPr>
              <a:t>N</a:t>
            </a:r>
            <a:r>
              <a:rPr lang="vi-VN" sz="1400" dirty="0">
                <a:solidFill>
                  <a:srgbClr val="314865"/>
                </a:solidFill>
              </a:rPr>
              <a:t>âng cao hiệu quả quản lý cho trường, đồng thời xây dựng hình ảnh trường đại học hiện đại, bắt kịp xu hướng ứng dụng công nghệ</a:t>
            </a:r>
            <a:r>
              <a:rPr lang="en-US" sz="1400" dirty="0">
                <a:solidFill>
                  <a:srgbClr val="314865"/>
                </a:solidFill>
              </a:rPr>
              <a:t>.</a:t>
            </a:r>
            <a:endParaRPr lang="en-US" altLang="zh-CN" sz="1400" noProof="1">
              <a:solidFill>
                <a:srgbClr val="314865"/>
              </a:solidFill>
              <a:latin typeface="Roboto"/>
              <a:ea typeface="Roboto" pitchFamily="2" charset="0"/>
              <a:sym typeface="Arial" panose="020B0604020202020204" pitchFamily="34" charset="0"/>
            </a:endParaRPr>
          </a:p>
        </p:txBody>
      </p:sp>
      <p:cxnSp>
        <p:nvCxnSpPr>
          <p:cNvPr id="37" name="直接连接符 36"/>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38" name="文本框 105"/>
          <p:cNvSpPr txBox="1"/>
          <p:nvPr/>
        </p:nvSpPr>
        <p:spPr>
          <a:xfrm>
            <a:off x="484277" y="190860"/>
            <a:ext cx="319946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Ý NGHĨA NGHIÊN CỨU</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grpSp>
        <p:nvGrpSpPr>
          <p:cNvPr id="35" name="组合 24">
            <a:extLst>
              <a:ext uri="{FF2B5EF4-FFF2-40B4-BE49-F238E27FC236}">
                <a16:creationId xmlns:a16="http://schemas.microsoft.com/office/drawing/2014/main" id="{AC39653F-9ADF-47E9-A913-EDF13A8F134B}"/>
              </a:ext>
            </a:extLst>
          </p:cNvPr>
          <p:cNvGrpSpPr/>
          <p:nvPr/>
        </p:nvGrpSpPr>
        <p:grpSpPr>
          <a:xfrm>
            <a:off x="422413" y="1811815"/>
            <a:ext cx="408849" cy="461665"/>
            <a:chOff x="6107201" y="4137204"/>
            <a:chExt cx="1566174" cy="1768496"/>
          </a:xfrm>
        </p:grpSpPr>
        <p:sp>
          <p:nvSpPr>
            <p:cNvPr id="36" name="椭圆 25">
              <a:extLst>
                <a:ext uri="{FF2B5EF4-FFF2-40B4-BE49-F238E27FC236}">
                  <a16:creationId xmlns:a16="http://schemas.microsoft.com/office/drawing/2014/main" id="{5E3F70EA-4A2F-4D3C-AD29-269292894FB3}"/>
                </a:ext>
              </a:extLst>
            </p:cNvPr>
            <p:cNvSpPr/>
            <p:nvPr/>
          </p:nvSpPr>
          <p:spPr>
            <a:xfrm>
              <a:off x="6107201" y="4275136"/>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dirty="0">
                <a:solidFill>
                  <a:sysClr val="window" lastClr="FFFFFF"/>
                </a:solidFill>
                <a:latin typeface="Roboto"/>
                <a:ea typeface="微软雅黑" panose="020B0503020204020204" pitchFamily="34" charset="-122"/>
              </a:endParaRPr>
            </a:p>
          </p:txBody>
        </p:sp>
        <p:sp>
          <p:nvSpPr>
            <p:cNvPr id="39" name="TextBox 49">
              <a:extLst>
                <a:ext uri="{FF2B5EF4-FFF2-40B4-BE49-F238E27FC236}">
                  <a16:creationId xmlns:a16="http://schemas.microsoft.com/office/drawing/2014/main" id="{B1D0E540-5DC0-4B97-8A5D-699C3262C51B}"/>
                </a:ext>
              </a:extLst>
            </p:cNvPr>
            <p:cNvSpPr txBox="1"/>
            <p:nvPr/>
          </p:nvSpPr>
          <p:spPr>
            <a:xfrm flipH="1">
              <a:off x="6563459" y="4137204"/>
              <a:ext cx="642935" cy="1768496"/>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2400" dirty="0">
                  <a:solidFill>
                    <a:srgbClr val="FFFFFF"/>
                  </a:solidFill>
                  <a:latin typeface="Roboto"/>
                  <a:cs typeface="Times New Roman" pitchFamily="18" charset="0"/>
                </a:rPr>
                <a:t>1</a:t>
              </a:r>
              <a:endParaRPr lang="zh-CN" altLang="en-US" sz="2400" dirty="0">
                <a:solidFill>
                  <a:srgbClr val="FFFFFF"/>
                </a:solidFill>
                <a:latin typeface="Roboto"/>
                <a:cs typeface="Times New Roman" pitchFamily="18" charset="0"/>
              </a:endParaRPr>
            </a:p>
          </p:txBody>
        </p:sp>
      </p:grpSp>
      <p:grpSp>
        <p:nvGrpSpPr>
          <p:cNvPr id="43" name="组合 24">
            <a:extLst>
              <a:ext uri="{FF2B5EF4-FFF2-40B4-BE49-F238E27FC236}">
                <a16:creationId xmlns:a16="http://schemas.microsoft.com/office/drawing/2014/main" id="{A6FFF5D2-8E32-4017-BC50-1665C1BF36B5}"/>
              </a:ext>
            </a:extLst>
          </p:cNvPr>
          <p:cNvGrpSpPr/>
          <p:nvPr/>
        </p:nvGrpSpPr>
        <p:grpSpPr>
          <a:xfrm>
            <a:off x="4775017" y="1775808"/>
            <a:ext cx="408849" cy="461665"/>
            <a:chOff x="6107201" y="4137204"/>
            <a:chExt cx="1566174" cy="1768496"/>
          </a:xfrm>
        </p:grpSpPr>
        <p:sp>
          <p:nvSpPr>
            <p:cNvPr id="44" name="椭圆 25">
              <a:extLst>
                <a:ext uri="{FF2B5EF4-FFF2-40B4-BE49-F238E27FC236}">
                  <a16:creationId xmlns:a16="http://schemas.microsoft.com/office/drawing/2014/main" id="{1729D38F-8A3B-475A-AE6D-1F202C63634A}"/>
                </a:ext>
              </a:extLst>
            </p:cNvPr>
            <p:cNvSpPr/>
            <p:nvPr/>
          </p:nvSpPr>
          <p:spPr>
            <a:xfrm>
              <a:off x="6107201" y="4275136"/>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dirty="0">
                <a:solidFill>
                  <a:sysClr val="window" lastClr="FFFFFF"/>
                </a:solidFill>
                <a:latin typeface="Roboto"/>
                <a:ea typeface="微软雅黑" panose="020B0503020204020204" pitchFamily="34" charset="-122"/>
              </a:endParaRPr>
            </a:p>
          </p:txBody>
        </p:sp>
        <p:sp>
          <p:nvSpPr>
            <p:cNvPr id="45" name="TextBox 49">
              <a:extLst>
                <a:ext uri="{FF2B5EF4-FFF2-40B4-BE49-F238E27FC236}">
                  <a16:creationId xmlns:a16="http://schemas.microsoft.com/office/drawing/2014/main" id="{4DE22015-F047-47E4-8627-8C9703A53981}"/>
                </a:ext>
              </a:extLst>
            </p:cNvPr>
            <p:cNvSpPr txBox="1"/>
            <p:nvPr/>
          </p:nvSpPr>
          <p:spPr>
            <a:xfrm flipH="1">
              <a:off x="6563459" y="4137204"/>
              <a:ext cx="642935" cy="1768496"/>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2400" dirty="0">
                  <a:solidFill>
                    <a:srgbClr val="FFFFFF"/>
                  </a:solidFill>
                  <a:latin typeface="Roboto"/>
                  <a:cs typeface="Times New Roman" pitchFamily="18" charset="0"/>
                </a:rPr>
                <a:t>1</a:t>
              </a:r>
              <a:endParaRPr lang="zh-CN" altLang="en-US" sz="2400" dirty="0">
                <a:solidFill>
                  <a:srgbClr val="FFFFFF"/>
                </a:solidFill>
                <a:latin typeface="Roboto"/>
                <a:cs typeface="Times New Roman" pitchFamily="18" charset="0"/>
              </a:endParaRPr>
            </a:p>
          </p:txBody>
        </p:sp>
      </p:grpSp>
      <p:grpSp>
        <p:nvGrpSpPr>
          <p:cNvPr id="46" name="组合 28">
            <a:extLst>
              <a:ext uri="{FF2B5EF4-FFF2-40B4-BE49-F238E27FC236}">
                <a16:creationId xmlns:a16="http://schemas.microsoft.com/office/drawing/2014/main" id="{307D597D-CA6B-4969-9207-59E9454B8CF0}"/>
              </a:ext>
            </a:extLst>
          </p:cNvPr>
          <p:cNvGrpSpPr/>
          <p:nvPr/>
        </p:nvGrpSpPr>
        <p:grpSpPr>
          <a:xfrm>
            <a:off x="4821015" y="3286677"/>
            <a:ext cx="408849" cy="461665"/>
            <a:chOff x="6107201" y="4123622"/>
            <a:chExt cx="1566174" cy="1768498"/>
          </a:xfrm>
        </p:grpSpPr>
        <p:sp>
          <p:nvSpPr>
            <p:cNvPr id="47" name="椭圆 29">
              <a:extLst>
                <a:ext uri="{FF2B5EF4-FFF2-40B4-BE49-F238E27FC236}">
                  <a16:creationId xmlns:a16="http://schemas.microsoft.com/office/drawing/2014/main" id="{B1BCAD0C-A39E-4BAE-8917-BF01ED747607}"/>
                </a:ext>
              </a:extLst>
            </p:cNvPr>
            <p:cNvSpPr/>
            <p:nvPr/>
          </p:nvSpPr>
          <p:spPr>
            <a:xfrm>
              <a:off x="6107201" y="4275136"/>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dirty="0">
                <a:solidFill>
                  <a:sysClr val="window" lastClr="FFFFFF"/>
                </a:solidFill>
                <a:latin typeface="Roboto"/>
                <a:ea typeface="微软雅黑" panose="020B0503020204020204" pitchFamily="34" charset="-122"/>
              </a:endParaRPr>
            </a:p>
          </p:txBody>
        </p:sp>
        <p:sp>
          <p:nvSpPr>
            <p:cNvPr id="48" name="TextBox 49">
              <a:extLst>
                <a:ext uri="{FF2B5EF4-FFF2-40B4-BE49-F238E27FC236}">
                  <a16:creationId xmlns:a16="http://schemas.microsoft.com/office/drawing/2014/main" id="{E01A64AC-3471-404B-9CCA-00441A485E67}"/>
                </a:ext>
              </a:extLst>
            </p:cNvPr>
            <p:cNvSpPr txBox="1"/>
            <p:nvPr/>
          </p:nvSpPr>
          <p:spPr>
            <a:xfrm flipH="1">
              <a:off x="6640429" y="4123622"/>
              <a:ext cx="506413" cy="1768498"/>
            </a:xfrm>
            <a:prstGeom prst="rect">
              <a:avLst/>
            </a:prstGeom>
            <a:noFill/>
            <a:effectLst>
              <a:outerShdw blurRad="50800" dist="38100" dir="10800000" algn="r" rotWithShape="0">
                <a:prstClr val="black">
                  <a:alpha val="20000"/>
                </a:prstClr>
              </a:outerShdw>
            </a:effectLst>
          </p:spPr>
          <p:txBody>
            <a:bodyPr wrap="square">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2400" dirty="0">
                  <a:solidFill>
                    <a:srgbClr val="FFFFFF"/>
                  </a:solidFill>
                  <a:latin typeface="Roboto"/>
                  <a:cs typeface="Times New Roman" pitchFamily="18" charset="0"/>
                </a:rPr>
                <a:t>2</a:t>
              </a:r>
              <a:endParaRPr lang="zh-CN" altLang="en-US" sz="2400" dirty="0">
                <a:solidFill>
                  <a:srgbClr val="FFFFFF"/>
                </a:solidFill>
                <a:latin typeface="Roboto"/>
                <a:cs typeface="Times New Roman" pitchFamily="18" charset="0"/>
              </a:endParaRPr>
            </a:p>
          </p:txBody>
        </p:sp>
      </p:gr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951062">
            <a:off x="221979" y="3564255"/>
            <a:ext cx="1617379" cy="14402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68954438"/>
      </p:ext>
    </p:extLst>
  </p:cSld>
  <p:clrMapOvr>
    <a:masterClrMapping/>
  </p:clrMapOvr>
  <mc:AlternateContent xmlns:mc="http://schemas.openxmlformats.org/markup-compatibility/2006" xmlns:p14="http://schemas.microsoft.com/office/powerpoint/2010/main">
    <mc:Choice Requires="p14">
      <p:transition p14:dur="0" advClick="0" advTm="13613"/>
    </mc:Choice>
    <mc:Fallback xmlns="">
      <p:transition advClick="0" advTm="13613"/>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9"/>
          <p:cNvSpPr>
            <a:spLocks noChangeArrowheads="1"/>
          </p:cNvSpPr>
          <p:nvPr/>
        </p:nvSpPr>
        <p:spPr bwMode="auto">
          <a:xfrm>
            <a:off x="2972724" y="-351067"/>
            <a:ext cx="2879436" cy="2884251"/>
          </a:xfrm>
          <a:prstGeom prst="rect">
            <a:avLst/>
          </a:prstGeom>
          <a:noFill/>
          <a:ln w="9525">
            <a:noFill/>
            <a:miter lim="800000"/>
            <a:headEnd/>
            <a:tailEnd/>
          </a:ln>
        </p:spPr>
        <p:txBody>
          <a:bodyPr wrap="square">
            <a:spAutoFit/>
          </a:bodyPr>
          <a:lstStyle/>
          <a:p>
            <a:pPr algn="ctr">
              <a:lnSpc>
                <a:spcPct val="150000"/>
              </a:lnSpc>
            </a:pPr>
            <a:r>
              <a:rPr lang="en-US" altLang="zh-CN" sz="13800" dirty="0">
                <a:solidFill>
                  <a:srgbClr val="314865"/>
                </a:solidFill>
                <a:latin typeface="Roboto"/>
                <a:ea typeface="文鼎弹簧体" panose="020B0602010101010101" pitchFamily="33" charset="-122"/>
                <a:sym typeface="微软雅黑" pitchFamily="34" charset="-122"/>
              </a:rPr>
              <a:t>2</a:t>
            </a:r>
            <a:endParaRPr lang="zh-CN" altLang="en-US" sz="6000" dirty="0">
              <a:solidFill>
                <a:srgbClr val="314865"/>
              </a:solidFill>
              <a:latin typeface="Roboto"/>
              <a:ea typeface="文鼎弹簧体" panose="020B0602010101010101" pitchFamily="33" charset="-122"/>
            </a:endParaRPr>
          </a:p>
        </p:txBody>
      </p:sp>
      <p:sp>
        <p:nvSpPr>
          <p:cNvPr id="13" name="圆角矩形 258"/>
          <p:cNvSpPr>
            <a:spLocks noChangeArrowheads="1"/>
          </p:cNvSpPr>
          <p:nvPr/>
        </p:nvSpPr>
        <p:spPr bwMode="auto">
          <a:xfrm>
            <a:off x="2036111" y="2322584"/>
            <a:ext cx="5052261" cy="1039240"/>
          </a:xfrm>
          <a:prstGeom prst="roundRect">
            <a:avLst>
              <a:gd name="adj" fmla="val 50000"/>
            </a:avLst>
          </a:prstGeom>
          <a:solidFill>
            <a:srgbClr val="314865"/>
          </a:solidFill>
          <a:ln w="34925">
            <a:solidFill>
              <a:schemeClr val="bg1"/>
            </a:solidFill>
            <a:round/>
            <a:headEnd/>
            <a:tailEnd/>
          </a:ln>
        </p:spPr>
        <p:txBody>
          <a:bodyPr anchor="ctr"/>
          <a:lstStyle/>
          <a:p>
            <a:pPr algn="ctr">
              <a:buClr>
                <a:schemeClr val="tx1"/>
              </a:buClr>
            </a:pPr>
            <a:r>
              <a:rPr lang="en-US" sz="3200" b="1" dirty="0">
                <a:solidFill>
                  <a:schemeClr val="bg1"/>
                </a:solidFill>
                <a:latin typeface="Roboto"/>
                <a:ea typeface="微软雅黑" panose="020B0503020204020204" pitchFamily="34" charset="-122"/>
                <a:sym typeface="微软雅黑" pitchFamily="34" charset="-122"/>
              </a:rPr>
              <a:t>KHẢO SÁT</a:t>
            </a:r>
            <a:endParaRPr lang="en-US" sz="3200" b="1" dirty="0">
              <a:latin typeface="Roboto"/>
              <a:ea typeface="微软雅黑" panose="020B0503020204020204" pitchFamily="34" charset="-122"/>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5772" y="1050825"/>
            <a:ext cx="1272774" cy="1133416"/>
          </a:xfrm>
          <a:prstGeom prst="rect">
            <a:avLst/>
          </a:prstGeom>
        </p:spPr>
      </p:pic>
    </p:spTree>
    <p:extLst>
      <p:ext uri="{BB962C8B-B14F-4D97-AF65-F5344CB8AC3E}">
        <p14:creationId xmlns:p14="http://schemas.microsoft.com/office/powerpoint/2010/main" val="514699647"/>
      </p:ext>
    </p:extLst>
  </p:cSld>
  <p:clrMapOvr>
    <a:masterClrMapping/>
  </p:clrMapOvr>
  <mc:AlternateContent xmlns:mc="http://schemas.openxmlformats.org/markup-compatibility/2006" xmlns:p14="http://schemas.microsoft.com/office/powerpoint/2010/main">
    <mc:Choice Requires="p14">
      <p:transition p14:dur="10" advClick="0" advTm="4810"/>
    </mc:Choice>
    <mc:Fallback xmlns="">
      <p:transition advClick="0" advTm="481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329912" y="613930"/>
            <a:ext cx="4477615" cy="2151167"/>
          </a:xfrm>
          <a:prstGeom prst="rect">
            <a:avLst/>
          </a:prstGeom>
          <a:noFill/>
          <a:ln>
            <a:noFill/>
          </a:ln>
        </p:spPr>
      </p:pic>
      <p:pic>
        <p:nvPicPr>
          <p:cNvPr id="2" name="Picture 1"/>
          <p:cNvPicPr>
            <a:picLocks noChangeAspect="1"/>
          </p:cNvPicPr>
          <p:nvPr/>
        </p:nvPicPr>
        <p:blipFill>
          <a:blip r:embed="rId4"/>
          <a:stretch>
            <a:fillRect/>
          </a:stretch>
        </p:blipFill>
        <p:spPr>
          <a:xfrm>
            <a:off x="329912" y="893618"/>
            <a:ext cx="1249506" cy="353950"/>
          </a:xfrm>
          <a:prstGeom prst="rect">
            <a:avLst/>
          </a:prstGeom>
        </p:spPr>
      </p:pic>
      <p:cxnSp>
        <p:nvCxnSpPr>
          <p:cNvPr id="9" name="直接连接符 36"/>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10" name="文本框 105"/>
          <p:cNvSpPr txBox="1"/>
          <p:nvPr/>
        </p:nvSpPr>
        <p:spPr>
          <a:xfrm>
            <a:off x="484277" y="190860"/>
            <a:ext cx="319946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KHẢO SÁT THỰC TRẠNG</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
        <p:nvSpPr>
          <p:cNvPr id="8" name="Rectangle 7"/>
          <p:cNvSpPr/>
          <p:nvPr/>
        </p:nvSpPr>
        <p:spPr>
          <a:xfrm>
            <a:off x="4807527" y="1247568"/>
            <a:ext cx="3384838" cy="698717"/>
          </a:xfrm>
          <a:prstGeom prst="rect">
            <a:avLst/>
          </a:prstGeom>
        </p:spPr>
        <p:txBody>
          <a:bodyPr wrap="square">
            <a:spAutoFit/>
          </a:bodyPr>
          <a:lstStyle/>
          <a:p>
            <a:pPr>
              <a:lnSpc>
                <a:spcPct val="150000"/>
              </a:lnSpc>
              <a:spcAft>
                <a:spcPts val="1000"/>
              </a:spcAft>
            </a:pPr>
            <a:r>
              <a:rPr lang="en-US" sz="1400" i="1" noProof="1">
                <a:solidFill>
                  <a:srgbClr val="44546A"/>
                </a:solidFill>
                <a:latin typeface="Roboto"/>
                <a:ea typeface="Times New Roman" panose="02020603050405020304" pitchFamily="18" charset="0"/>
              </a:rPr>
              <a:t>Thống kê mức độ sử dụng dịch vụ thư viện Trường Đại học Kinh tế - Luật</a:t>
            </a:r>
            <a:endParaRPr lang="en-US" sz="1000" i="1" noProof="1">
              <a:solidFill>
                <a:srgbClr val="44546A"/>
              </a:solidFill>
              <a:effectLst/>
              <a:latin typeface="Roboto"/>
              <a:ea typeface="Times New Roman" panose="02020603050405020304" pitchFamily="18" charset="0"/>
            </a:endParaRPr>
          </a:p>
        </p:txBody>
      </p:sp>
      <p:pic>
        <p:nvPicPr>
          <p:cNvPr id="12" name="Picture 11"/>
          <p:cNvPicPr/>
          <p:nvPr/>
        </p:nvPicPr>
        <p:blipFill>
          <a:blip r:embed="rId5">
            <a:extLst>
              <a:ext uri="{28A0092B-C50C-407E-A947-70E740481C1C}">
                <a14:useLocalDpi xmlns:a14="http://schemas.microsoft.com/office/drawing/2010/main" val="0"/>
              </a:ext>
            </a:extLst>
          </a:blip>
          <a:srcRect/>
          <a:stretch>
            <a:fillRect/>
          </a:stretch>
        </p:blipFill>
        <p:spPr bwMode="auto">
          <a:xfrm>
            <a:off x="329912" y="2872706"/>
            <a:ext cx="4477615" cy="2152700"/>
          </a:xfrm>
          <a:prstGeom prst="rect">
            <a:avLst/>
          </a:prstGeom>
          <a:noFill/>
          <a:ln>
            <a:noFill/>
          </a:ln>
        </p:spPr>
      </p:pic>
      <p:pic>
        <p:nvPicPr>
          <p:cNvPr id="14" name="Picture 13"/>
          <p:cNvPicPr>
            <a:picLocks noChangeAspect="1"/>
          </p:cNvPicPr>
          <p:nvPr/>
        </p:nvPicPr>
        <p:blipFill>
          <a:blip r:embed="rId4"/>
          <a:stretch>
            <a:fillRect/>
          </a:stretch>
        </p:blipFill>
        <p:spPr>
          <a:xfrm>
            <a:off x="329912" y="3092699"/>
            <a:ext cx="1000124" cy="343416"/>
          </a:xfrm>
          <a:prstGeom prst="rect">
            <a:avLst/>
          </a:prstGeom>
        </p:spPr>
      </p:pic>
      <p:sp>
        <p:nvSpPr>
          <p:cNvPr id="11" name="Rectangle 10"/>
          <p:cNvSpPr/>
          <p:nvPr/>
        </p:nvSpPr>
        <p:spPr>
          <a:xfrm>
            <a:off x="4807527" y="3335377"/>
            <a:ext cx="4572000" cy="702756"/>
          </a:xfrm>
          <a:prstGeom prst="rect">
            <a:avLst/>
          </a:prstGeom>
        </p:spPr>
        <p:txBody>
          <a:bodyPr>
            <a:spAutoFit/>
          </a:bodyPr>
          <a:lstStyle/>
          <a:p>
            <a:pPr>
              <a:lnSpc>
                <a:spcPct val="150000"/>
              </a:lnSpc>
            </a:pPr>
            <a:r>
              <a:rPr lang="en-US" sz="1400" i="1" noProof="1">
                <a:solidFill>
                  <a:srgbClr val="314865"/>
                </a:solidFill>
                <a:latin typeface="Roboto"/>
                <a:ea typeface="Times New Roman" panose="02020603050405020304" pitchFamily="18" charset="0"/>
              </a:rPr>
              <a:t>Danh sách các dịch vụ sinh viên hay sử dụng tại </a:t>
            </a:r>
          </a:p>
          <a:p>
            <a:pPr>
              <a:lnSpc>
                <a:spcPct val="150000"/>
              </a:lnSpc>
            </a:pPr>
            <a:r>
              <a:rPr lang="en-US" sz="1400" i="1" noProof="1">
                <a:solidFill>
                  <a:srgbClr val="314865"/>
                </a:solidFill>
                <a:latin typeface="Roboto"/>
                <a:ea typeface="Times New Roman" panose="02020603050405020304" pitchFamily="18" charset="0"/>
              </a:rPr>
              <a:t>thư viện Trường Đại học Kinh tế - Luật</a:t>
            </a:r>
            <a:endParaRPr lang="en-US" i="1" noProof="1">
              <a:solidFill>
                <a:srgbClr val="314865"/>
              </a:solidFill>
              <a:latin typeface="Roboto"/>
            </a:endParaRPr>
          </a:p>
        </p:txBody>
      </p:sp>
    </p:spTree>
    <p:extLst>
      <p:ext uri="{BB962C8B-B14F-4D97-AF65-F5344CB8AC3E}">
        <p14:creationId xmlns:p14="http://schemas.microsoft.com/office/powerpoint/2010/main" val="3894454847"/>
      </p:ext>
    </p:extLst>
  </p:cSld>
  <p:clrMapOvr>
    <a:masterClrMapping/>
  </p:clrMapOvr>
  <mc:AlternateContent xmlns:mc="http://schemas.openxmlformats.org/markup-compatibility/2006" xmlns:p14="http://schemas.microsoft.com/office/powerpoint/2010/main">
    <mc:Choice Requires="p14">
      <p:transition p14:dur="10" advClick="0" advTm="4810"/>
    </mc:Choice>
    <mc:Fallback xmlns="">
      <p:transition advClick="0" advTm="481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36"/>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10" name="文本框 105"/>
          <p:cNvSpPr txBox="1"/>
          <p:nvPr/>
        </p:nvSpPr>
        <p:spPr>
          <a:xfrm>
            <a:off x="484277" y="190860"/>
            <a:ext cx="319946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KHẢO SÁT THỰC TRẠNG</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
        <p:nvSpPr>
          <p:cNvPr id="8" name="Rectangle 7"/>
          <p:cNvSpPr/>
          <p:nvPr/>
        </p:nvSpPr>
        <p:spPr>
          <a:xfrm>
            <a:off x="5567363" y="1348800"/>
            <a:ext cx="3384838" cy="523220"/>
          </a:xfrm>
          <a:prstGeom prst="rect">
            <a:avLst/>
          </a:prstGeom>
        </p:spPr>
        <p:txBody>
          <a:bodyPr wrap="square">
            <a:spAutoFit/>
          </a:bodyPr>
          <a:lstStyle/>
          <a:p>
            <a:r>
              <a:rPr lang="en-US" sz="1400" i="1" noProof="1">
                <a:solidFill>
                  <a:srgbClr val="314865"/>
                </a:solidFill>
                <a:latin typeface="Roboto"/>
              </a:rPr>
              <a:t>Khảo sát mức độ hài lòng của sinh viên khi mượn sách</a:t>
            </a:r>
          </a:p>
        </p:txBody>
      </p:sp>
      <p:sp>
        <p:nvSpPr>
          <p:cNvPr id="11" name="Rectangle 10"/>
          <p:cNvSpPr/>
          <p:nvPr/>
        </p:nvSpPr>
        <p:spPr>
          <a:xfrm>
            <a:off x="5507182" y="3293813"/>
            <a:ext cx="3505200" cy="738664"/>
          </a:xfrm>
          <a:prstGeom prst="rect">
            <a:avLst/>
          </a:prstGeom>
        </p:spPr>
        <p:txBody>
          <a:bodyPr wrap="square">
            <a:spAutoFit/>
          </a:bodyPr>
          <a:lstStyle/>
          <a:p>
            <a:pPr>
              <a:lnSpc>
                <a:spcPct val="150000"/>
              </a:lnSpc>
            </a:pPr>
            <a:r>
              <a:rPr lang="en-US" sz="1400" i="1" noProof="1">
                <a:solidFill>
                  <a:srgbClr val="314865"/>
                </a:solidFill>
                <a:latin typeface="Roboto"/>
              </a:rPr>
              <a:t>Khảo sát về nhu cầu tìm kiếm tài liệu sách </a:t>
            </a:r>
          </a:p>
          <a:p>
            <a:pPr>
              <a:lnSpc>
                <a:spcPct val="150000"/>
              </a:lnSpc>
            </a:pPr>
            <a:r>
              <a:rPr lang="en-US" sz="1400" i="1" noProof="1">
                <a:solidFill>
                  <a:srgbClr val="314865"/>
                </a:solidFill>
                <a:latin typeface="Roboto"/>
              </a:rPr>
              <a:t>tại thư viện Trường Đại học Kinh tế - Luật</a:t>
            </a:r>
          </a:p>
        </p:txBody>
      </p:sp>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329912" y="565773"/>
            <a:ext cx="5087217" cy="2209352"/>
          </a:xfrm>
          <a:prstGeom prst="rect">
            <a:avLst/>
          </a:prstGeom>
          <a:noFill/>
          <a:ln>
            <a:noFill/>
          </a:ln>
        </p:spPr>
      </p:pic>
      <p:pic>
        <p:nvPicPr>
          <p:cNvPr id="4" name="Picture 3"/>
          <p:cNvPicPr>
            <a:picLocks noChangeAspect="1"/>
          </p:cNvPicPr>
          <p:nvPr/>
        </p:nvPicPr>
        <p:blipFill>
          <a:blip r:embed="rId4"/>
          <a:stretch>
            <a:fillRect/>
          </a:stretch>
        </p:blipFill>
        <p:spPr>
          <a:xfrm>
            <a:off x="329912" y="959565"/>
            <a:ext cx="1133475" cy="323850"/>
          </a:xfrm>
          <a:prstGeom prst="rect">
            <a:avLst/>
          </a:prstGeom>
        </p:spPr>
      </p:pic>
      <p:pic>
        <p:nvPicPr>
          <p:cNvPr id="15" name="Picture 14"/>
          <p:cNvPicPr/>
          <p:nvPr/>
        </p:nvPicPr>
        <p:blipFill>
          <a:blip r:embed="rId5">
            <a:extLst>
              <a:ext uri="{28A0092B-C50C-407E-A947-70E740481C1C}">
                <a14:useLocalDpi xmlns:a14="http://schemas.microsoft.com/office/drawing/2010/main" val="0"/>
              </a:ext>
            </a:extLst>
          </a:blip>
          <a:srcRect/>
          <a:stretch>
            <a:fillRect/>
          </a:stretch>
        </p:blipFill>
        <p:spPr bwMode="auto">
          <a:xfrm>
            <a:off x="329911" y="2775125"/>
            <a:ext cx="5087217" cy="2217505"/>
          </a:xfrm>
          <a:prstGeom prst="rect">
            <a:avLst/>
          </a:prstGeom>
          <a:noFill/>
          <a:ln>
            <a:noFill/>
          </a:ln>
        </p:spPr>
      </p:pic>
      <p:pic>
        <p:nvPicPr>
          <p:cNvPr id="16" name="Picture 15"/>
          <p:cNvPicPr>
            <a:picLocks noChangeAspect="1"/>
          </p:cNvPicPr>
          <p:nvPr/>
        </p:nvPicPr>
        <p:blipFill>
          <a:blip r:embed="rId6"/>
          <a:stretch>
            <a:fillRect/>
          </a:stretch>
        </p:blipFill>
        <p:spPr>
          <a:xfrm>
            <a:off x="345066" y="3177564"/>
            <a:ext cx="1000124" cy="343416"/>
          </a:xfrm>
          <a:prstGeom prst="rect">
            <a:avLst/>
          </a:prstGeom>
        </p:spPr>
      </p:pic>
    </p:spTree>
    <p:extLst>
      <p:ext uri="{BB962C8B-B14F-4D97-AF65-F5344CB8AC3E}">
        <p14:creationId xmlns:p14="http://schemas.microsoft.com/office/powerpoint/2010/main" val="4151579141"/>
      </p:ext>
    </p:extLst>
  </p:cSld>
  <p:clrMapOvr>
    <a:masterClrMapping/>
  </p:clrMapOvr>
  <mc:AlternateContent xmlns:mc="http://schemas.openxmlformats.org/markup-compatibility/2006" xmlns:p14="http://schemas.microsoft.com/office/powerpoint/2010/main">
    <mc:Choice Requires="p14">
      <p:transition p14:dur="10" advClick="0" advTm="4810"/>
    </mc:Choice>
    <mc:Fallback xmlns="">
      <p:transition advClick="0" advTm="481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36"/>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10" name="文本框 105"/>
          <p:cNvSpPr txBox="1"/>
          <p:nvPr/>
        </p:nvSpPr>
        <p:spPr>
          <a:xfrm>
            <a:off x="484277" y="190860"/>
            <a:ext cx="319946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KHẢO SÁT THỰC TRẠNG</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
        <p:nvSpPr>
          <p:cNvPr id="11" name="Rectangle 10"/>
          <p:cNvSpPr/>
          <p:nvPr/>
        </p:nvSpPr>
        <p:spPr>
          <a:xfrm>
            <a:off x="2770909" y="3674812"/>
            <a:ext cx="3505200" cy="698717"/>
          </a:xfrm>
          <a:prstGeom prst="rect">
            <a:avLst/>
          </a:prstGeom>
        </p:spPr>
        <p:txBody>
          <a:bodyPr wrap="square">
            <a:spAutoFit/>
          </a:bodyPr>
          <a:lstStyle/>
          <a:p>
            <a:pPr algn="ctr">
              <a:lnSpc>
                <a:spcPct val="150000"/>
              </a:lnSpc>
            </a:pPr>
            <a:r>
              <a:rPr lang="en-US" sz="1400" i="1" noProof="1">
                <a:solidFill>
                  <a:srgbClr val="314865"/>
                </a:solidFill>
                <a:latin typeface="Roboto"/>
              </a:rPr>
              <a:t>Nhu cầu về các tính năng mong muốn ở Chatbot thư viện</a:t>
            </a:r>
            <a:endParaRPr lang="en-US" sz="1600" i="1" noProof="1">
              <a:solidFill>
                <a:srgbClr val="314865"/>
              </a:solidFill>
              <a:latin typeface="Roboto"/>
            </a:endParaRPr>
          </a:p>
        </p:txBody>
      </p:sp>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1551709" y="981075"/>
            <a:ext cx="5943600" cy="2571750"/>
          </a:xfrm>
          <a:prstGeom prst="rect">
            <a:avLst/>
          </a:prstGeom>
          <a:noFill/>
          <a:ln>
            <a:noFill/>
          </a:ln>
        </p:spPr>
      </p:pic>
      <p:pic>
        <p:nvPicPr>
          <p:cNvPr id="14" name="Picture 13"/>
          <p:cNvPicPr>
            <a:picLocks noChangeAspect="1"/>
          </p:cNvPicPr>
          <p:nvPr/>
        </p:nvPicPr>
        <p:blipFill>
          <a:blip r:embed="rId4"/>
          <a:stretch>
            <a:fillRect/>
          </a:stretch>
        </p:blipFill>
        <p:spPr>
          <a:xfrm>
            <a:off x="1583946" y="1217145"/>
            <a:ext cx="1000124" cy="343416"/>
          </a:xfrm>
          <a:prstGeom prst="rect">
            <a:avLst/>
          </a:prstGeom>
        </p:spPr>
      </p:pic>
    </p:spTree>
    <p:extLst>
      <p:ext uri="{BB962C8B-B14F-4D97-AF65-F5344CB8AC3E}">
        <p14:creationId xmlns:p14="http://schemas.microsoft.com/office/powerpoint/2010/main" val="474769670"/>
      </p:ext>
    </p:extLst>
  </p:cSld>
  <p:clrMapOvr>
    <a:masterClrMapping/>
  </p:clrMapOvr>
  <mc:AlternateContent xmlns:mc="http://schemas.openxmlformats.org/markup-compatibility/2006" xmlns:p14="http://schemas.microsoft.com/office/powerpoint/2010/main">
    <mc:Choice Requires="p14">
      <p:transition p14:dur="10" advClick="0" advTm="4810"/>
    </mc:Choice>
    <mc:Fallback xmlns="">
      <p:transition advClick="0" advTm="481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7006" y="4600992"/>
            <a:ext cx="2736647" cy="307777"/>
          </a:xfrm>
          <a:prstGeom prst="rect">
            <a:avLst/>
          </a:prstGeom>
        </p:spPr>
        <p:txBody>
          <a:bodyPr wrap="none">
            <a:spAutoFit/>
          </a:bodyPr>
          <a:lstStyle/>
          <a:p>
            <a:r>
              <a:rPr lang="vi-VN" sz="1400" i="1" dirty="0">
                <a:solidFill>
                  <a:srgbClr val="314865"/>
                </a:solidFill>
                <a:latin typeface="Times New Roman" panose="02020603050405020304" pitchFamily="18" charset="0"/>
              </a:rPr>
              <a:t> Sơ đồ chức năng Chatbot Thư viện</a:t>
            </a:r>
            <a:endParaRPr lang="en-US" dirty="0">
              <a:solidFill>
                <a:srgbClr val="314865"/>
              </a:solidFill>
            </a:endParaRPr>
          </a:p>
        </p:txBody>
      </p:sp>
      <p:cxnSp>
        <p:nvCxnSpPr>
          <p:cNvPr id="4" name="直接连接符 36"/>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5" name="文本框 105"/>
          <p:cNvSpPr txBox="1"/>
          <p:nvPr/>
        </p:nvSpPr>
        <p:spPr>
          <a:xfrm>
            <a:off x="484277" y="190860"/>
            <a:ext cx="319946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CHỨC NĂNG CỦA CHATBOT</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520" y="776219"/>
            <a:ext cx="7629388" cy="3471684"/>
          </a:xfrm>
          <a:prstGeom prst="rect">
            <a:avLst/>
          </a:prstGeom>
        </p:spPr>
      </p:pic>
    </p:spTree>
    <p:extLst>
      <p:ext uri="{BB962C8B-B14F-4D97-AF65-F5344CB8AC3E}">
        <p14:creationId xmlns:p14="http://schemas.microsoft.com/office/powerpoint/2010/main" val="10046117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9"/>
          <p:cNvSpPr>
            <a:spLocks noChangeArrowheads="1"/>
          </p:cNvSpPr>
          <p:nvPr/>
        </p:nvSpPr>
        <p:spPr bwMode="auto">
          <a:xfrm>
            <a:off x="2972724" y="-351067"/>
            <a:ext cx="2879436" cy="2884251"/>
          </a:xfrm>
          <a:prstGeom prst="rect">
            <a:avLst/>
          </a:prstGeom>
          <a:noFill/>
          <a:ln w="9525">
            <a:noFill/>
            <a:miter lim="800000"/>
            <a:headEnd/>
            <a:tailEnd/>
          </a:ln>
        </p:spPr>
        <p:txBody>
          <a:bodyPr wrap="square">
            <a:spAutoFit/>
          </a:bodyPr>
          <a:lstStyle/>
          <a:p>
            <a:pPr algn="ctr">
              <a:lnSpc>
                <a:spcPct val="150000"/>
              </a:lnSpc>
            </a:pPr>
            <a:r>
              <a:rPr lang="en-US" altLang="zh-CN" sz="13800" dirty="0">
                <a:solidFill>
                  <a:srgbClr val="314865"/>
                </a:solidFill>
                <a:latin typeface="Roboto"/>
                <a:ea typeface="文鼎弹簧体" panose="020B0602010101010101" pitchFamily="33" charset="-122"/>
                <a:sym typeface="微软雅黑" pitchFamily="34" charset="-122"/>
              </a:rPr>
              <a:t>3</a:t>
            </a:r>
            <a:endParaRPr lang="zh-CN" altLang="en-US" sz="6000" dirty="0">
              <a:solidFill>
                <a:srgbClr val="314865"/>
              </a:solidFill>
              <a:latin typeface="Roboto"/>
              <a:ea typeface="文鼎弹簧体" panose="020B0602010101010101" pitchFamily="33" charset="-122"/>
            </a:endParaRPr>
          </a:p>
        </p:txBody>
      </p:sp>
      <p:sp>
        <p:nvSpPr>
          <p:cNvPr id="13" name="圆角矩形 258"/>
          <p:cNvSpPr>
            <a:spLocks noChangeArrowheads="1"/>
          </p:cNvSpPr>
          <p:nvPr/>
        </p:nvSpPr>
        <p:spPr bwMode="auto">
          <a:xfrm>
            <a:off x="2036111" y="2322584"/>
            <a:ext cx="5052261" cy="1039240"/>
          </a:xfrm>
          <a:prstGeom prst="roundRect">
            <a:avLst>
              <a:gd name="adj" fmla="val 50000"/>
            </a:avLst>
          </a:prstGeom>
          <a:solidFill>
            <a:srgbClr val="314865"/>
          </a:solidFill>
          <a:ln w="34925">
            <a:solidFill>
              <a:schemeClr val="bg1"/>
            </a:solidFill>
            <a:round/>
            <a:headEnd/>
            <a:tailEnd/>
          </a:ln>
        </p:spPr>
        <p:txBody>
          <a:bodyPr anchor="ctr"/>
          <a:lstStyle/>
          <a:p>
            <a:pPr algn="ctr">
              <a:buClr>
                <a:schemeClr val="tx1"/>
              </a:buClr>
            </a:pPr>
            <a:r>
              <a:rPr lang="en-US" altLang="zh-CN" sz="3200" b="1" dirty="0">
                <a:solidFill>
                  <a:schemeClr val="bg1"/>
                </a:solidFill>
                <a:latin typeface="Roboto"/>
                <a:ea typeface="微软雅黑" panose="020B0503020204020204" pitchFamily="34" charset="-122"/>
                <a:sym typeface="微软雅黑" pitchFamily="34" charset="-122"/>
              </a:rPr>
              <a:t>NỘI DUNG THỰC HIỆN</a:t>
            </a:r>
            <a:endParaRPr lang="en-US" sz="3200" b="1" dirty="0">
              <a:latin typeface="Roboto"/>
              <a:ea typeface="微软雅黑" panose="020B0503020204020204" pitchFamily="34" charset="-122"/>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5772" y="1050825"/>
            <a:ext cx="1272774" cy="1133416"/>
          </a:xfrm>
          <a:prstGeom prst="rect">
            <a:avLst/>
          </a:prstGeom>
        </p:spPr>
      </p:pic>
    </p:spTree>
    <p:extLst>
      <p:ext uri="{BB962C8B-B14F-4D97-AF65-F5344CB8AC3E}">
        <p14:creationId xmlns:p14="http://schemas.microsoft.com/office/powerpoint/2010/main" val="3836539448"/>
      </p:ext>
    </p:extLst>
  </p:cSld>
  <p:clrMapOvr>
    <a:masterClrMapping/>
  </p:clrMapOvr>
  <mc:AlternateContent xmlns:mc="http://schemas.openxmlformats.org/markup-compatibility/2006" xmlns:p14="http://schemas.microsoft.com/office/powerpoint/2010/main">
    <mc:Choice Requires="p14">
      <p:transition p14:dur="10" advClick="0" advTm="4810"/>
    </mc:Choice>
    <mc:Fallback xmlns="">
      <p:transition advClick="0" advTm="481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2722470"/>
            <a:ext cx="9144000" cy="0"/>
          </a:xfrm>
          <a:prstGeom prst="line">
            <a:avLst/>
          </a:prstGeom>
          <a:ln w="38100">
            <a:solidFill>
              <a:srgbClr val="314865"/>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81042" y="1269371"/>
            <a:ext cx="1578042" cy="2993146"/>
            <a:chOff x="1595438" y="1219202"/>
            <a:chExt cx="2104056" cy="4419596"/>
          </a:xfrm>
        </p:grpSpPr>
        <p:sp>
          <p:nvSpPr>
            <p:cNvPr id="4" name="任意多边形 34"/>
            <p:cNvSpPr/>
            <p:nvPr/>
          </p:nvSpPr>
          <p:spPr>
            <a:xfrm>
              <a:off x="1595438" y="1219202"/>
              <a:ext cx="2104056" cy="44195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Helvetica" panose="020B0604020202030204" pitchFamily="34" charset="0"/>
                <a:ea typeface="微软雅黑" panose="020B0503020204020204" pitchFamily="34" charset="-122"/>
              </a:endParaRPr>
            </a:p>
            <a:p>
              <a:pPr lvl="1"/>
              <a:endParaRPr lang="zh-CN" altLang="en-US" sz="1200" dirty="0">
                <a:solidFill>
                  <a:schemeClr val="bg1"/>
                </a:solidFill>
                <a:latin typeface="Helvetica" panose="020B0604020202030204" pitchFamily="34" charset="0"/>
              </a:endParaRPr>
            </a:p>
            <a:p>
              <a:pPr lvl="1"/>
              <a:endParaRPr lang="zh-CN" altLang="en-US" sz="1200" dirty="0">
                <a:solidFill>
                  <a:schemeClr val="bg1"/>
                </a:solidFill>
                <a:latin typeface="Helvetica" panose="020B0604020202030204" pitchFamily="34" charset="0"/>
              </a:endParaRPr>
            </a:p>
          </p:txBody>
        </p:sp>
        <p:sp>
          <p:nvSpPr>
            <p:cNvPr id="5" name="矩形 4"/>
            <p:cNvSpPr/>
            <p:nvPr/>
          </p:nvSpPr>
          <p:spPr>
            <a:xfrm>
              <a:off x="1695919" y="2408991"/>
              <a:ext cx="1920996" cy="1227027"/>
            </a:xfrm>
            <a:prstGeom prst="rect">
              <a:avLst/>
            </a:prstGeom>
          </p:spPr>
          <p:txBody>
            <a:bodyPr wrap="square">
              <a:spAutoFit/>
            </a:bodyPr>
            <a:lstStyle/>
            <a:p>
              <a:pPr indent="228600" algn="ctr"/>
              <a:r>
                <a:rPr lang="en-US" altLang="zh-CN" sz="1600" noProof="1">
                  <a:solidFill>
                    <a:schemeClr val="bg1"/>
                  </a:solidFill>
                  <a:latin typeface="Roboto"/>
                  <a:ea typeface="微软雅黑" pitchFamily="34" charset="-122"/>
                </a:rPr>
                <a:t>01</a:t>
              </a:r>
            </a:p>
            <a:p>
              <a:pPr indent="228600"/>
              <a:r>
                <a:rPr lang="en-US" altLang="zh-CN" sz="1600" noProof="1">
                  <a:solidFill>
                    <a:schemeClr val="bg1"/>
                  </a:solidFill>
                  <a:latin typeface="Roboto"/>
                  <a:ea typeface="微软雅黑" pitchFamily="34" charset="-122"/>
                </a:rPr>
                <a:t>Cấu trúc cơ sở dữ liệu</a:t>
              </a:r>
              <a:endParaRPr lang="en-US" altLang="zh-CN" sz="1600" b="1" kern="100" noProof="1">
                <a:solidFill>
                  <a:schemeClr val="bg1"/>
                </a:solidFill>
                <a:latin typeface="Roboto"/>
                <a:ea typeface="微软雅黑" panose="020B0503020204020204" pitchFamily="34" charset="-122"/>
              </a:endParaRPr>
            </a:p>
          </p:txBody>
        </p:sp>
      </p:grpSp>
      <p:grpSp>
        <p:nvGrpSpPr>
          <p:cNvPr id="6" name="组合 5"/>
          <p:cNvGrpSpPr/>
          <p:nvPr/>
        </p:nvGrpSpPr>
        <p:grpSpPr>
          <a:xfrm>
            <a:off x="2724917" y="1269371"/>
            <a:ext cx="1578042" cy="2993146"/>
            <a:chOff x="5043972" y="1219202"/>
            <a:chExt cx="2104056" cy="4419596"/>
          </a:xfrm>
        </p:grpSpPr>
        <p:sp>
          <p:nvSpPr>
            <p:cNvPr id="7" name="任意多边形 37"/>
            <p:cNvSpPr/>
            <p:nvPr/>
          </p:nvSpPr>
          <p:spPr>
            <a:xfrm>
              <a:off x="5043972" y="1219202"/>
              <a:ext cx="2104056" cy="44195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latin typeface="Helvetica" panose="020B0604020202030204" pitchFamily="34" charset="0"/>
                <a:ea typeface="微软雅黑" panose="020B0503020204020204" pitchFamily="34" charset="-122"/>
              </a:endParaRPr>
            </a:p>
            <a:p>
              <a:pPr lvl="1"/>
              <a:endParaRPr lang="zh-CN" altLang="en-US" sz="1200">
                <a:solidFill>
                  <a:schemeClr val="bg1"/>
                </a:solidFill>
                <a:latin typeface="Helvetica" panose="020B0604020202030204" pitchFamily="34" charset="0"/>
              </a:endParaRPr>
            </a:p>
            <a:p>
              <a:pPr lvl="1"/>
              <a:endParaRPr lang="zh-CN" altLang="en-US" sz="1200">
                <a:solidFill>
                  <a:schemeClr val="bg1"/>
                </a:solidFill>
                <a:latin typeface="Helvetica" panose="020B0604020202030204" pitchFamily="34" charset="0"/>
              </a:endParaRPr>
            </a:p>
          </p:txBody>
        </p:sp>
        <p:sp>
          <p:nvSpPr>
            <p:cNvPr id="8" name="矩形 7"/>
            <p:cNvSpPr/>
            <p:nvPr/>
          </p:nvSpPr>
          <p:spPr>
            <a:xfrm>
              <a:off x="5140056" y="2348704"/>
              <a:ext cx="1923780" cy="1499700"/>
            </a:xfrm>
            <a:prstGeom prst="rect">
              <a:avLst/>
            </a:prstGeom>
          </p:spPr>
          <p:txBody>
            <a:bodyPr wrap="square">
              <a:spAutoFit/>
            </a:bodyPr>
            <a:lstStyle/>
            <a:p>
              <a:pPr indent="228600" algn="ctr">
                <a:lnSpc>
                  <a:spcPct val="125000"/>
                </a:lnSpc>
              </a:pPr>
              <a:r>
                <a:rPr lang="en-US" altLang="zh-CN" sz="1600" noProof="1" smtClean="0">
                  <a:solidFill>
                    <a:schemeClr val="bg1"/>
                  </a:solidFill>
                  <a:latin typeface="Roboto" pitchFamily="2" charset="0"/>
                  <a:ea typeface="Roboto" pitchFamily="2" charset="0"/>
                </a:rPr>
                <a:t>02</a:t>
              </a:r>
            </a:p>
            <a:p>
              <a:pPr indent="228600" algn="ctr">
                <a:lnSpc>
                  <a:spcPct val="125000"/>
                </a:lnSpc>
              </a:pPr>
              <a:r>
                <a:rPr lang="en-US" altLang="zh-CN" sz="1600" noProof="1" smtClean="0">
                  <a:solidFill>
                    <a:schemeClr val="bg1"/>
                  </a:solidFill>
                  <a:latin typeface="Roboto" pitchFamily="2" charset="0"/>
                  <a:ea typeface="Roboto" pitchFamily="2" charset="0"/>
                </a:rPr>
                <a:t>Xây </a:t>
              </a:r>
              <a:r>
                <a:rPr lang="en-US" altLang="zh-CN" sz="1600" noProof="1">
                  <a:solidFill>
                    <a:schemeClr val="bg1"/>
                  </a:solidFill>
                  <a:latin typeface="Roboto" pitchFamily="2" charset="0"/>
                  <a:ea typeface="Roboto" pitchFamily="2" charset="0"/>
                </a:rPr>
                <a:t>dựng bộ intents</a:t>
              </a:r>
              <a:endParaRPr lang="en-US" altLang="zh-CN" sz="1600" b="1" kern="100" noProof="1">
                <a:solidFill>
                  <a:schemeClr val="bg1"/>
                </a:solidFill>
                <a:latin typeface="Roboto" pitchFamily="2" charset="0"/>
                <a:ea typeface="微软雅黑" panose="020B0503020204020204" pitchFamily="34" charset="-122"/>
              </a:endParaRPr>
            </a:p>
          </p:txBody>
        </p:sp>
      </p:grpSp>
      <p:grpSp>
        <p:nvGrpSpPr>
          <p:cNvPr id="9" name="组合 8"/>
          <p:cNvGrpSpPr/>
          <p:nvPr/>
        </p:nvGrpSpPr>
        <p:grpSpPr>
          <a:xfrm>
            <a:off x="4852888" y="1220880"/>
            <a:ext cx="1578042" cy="2993146"/>
            <a:chOff x="8492507" y="1219202"/>
            <a:chExt cx="2104056" cy="4419596"/>
          </a:xfrm>
        </p:grpSpPr>
        <p:sp>
          <p:nvSpPr>
            <p:cNvPr id="10" name="任意多边形 40"/>
            <p:cNvSpPr/>
            <p:nvPr/>
          </p:nvSpPr>
          <p:spPr>
            <a:xfrm>
              <a:off x="8492507" y="1219202"/>
              <a:ext cx="2104056" cy="44195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Helvetica" panose="020B0604020202030204" pitchFamily="34" charset="0"/>
                <a:ea typeface="微软雅黑" panose="020B0503020204020204" pitchFamily="34" charset="-122"/>
              </a:endParaRPr>
            </a:p>
            <a:p>
              <a:pPr lvl="1"/>
              <a:endParaRPr lang="zh-CN" altLang="en-US" sz="1200" dirty="0">
                <a:solidFill>
                  <a:schemeClr val="bg1"/>
                </a:solidFill>
                <a:latin typeface="Helvetica" panose="020B0604020202030204" pitchFamily="34" charset="0"/>
              </a:endParaRPr>
            </a:p>
            <a:p>
              <a:pPr lvl="1"/>
              <a:endParaRPr lang="zh-CN" altLang="en-US" sz="1200" dirty="0">
                <a:solidFill>
                  <a:schemeClr val="bg1"/>
                </a:solidFill>
                <a:latin typeface="Helvetica" panose="020B0604020202030204" pitchFamily="34" charset="0"/>
              </a:endParaRPr>
            </a:p>
          </p:txBody>
        </p:sp>
        <p:sp>
          <p:nvSpPr>
            <p:cNvPr id="11" name="矩形 10"/>
            <p:cNvSpPr/>
            <p:nvPr/>
          </p:nvSpPr>
          <p:spPr>
            <a:xfrm>
              <a:off x="8568495" y="2348704"/>
              <a:ext cx="1960571" cy="1954153"/>
            </a:xfrm>
            <a:prstGeom prst="rect">
              <a:avLst/>
            </a:prstGeom>
          </p:spPr>
          <p:txBody>
            <a:bodyPr wrap="square">
              <a:spAutoFit/>
            </a:bodyPr>
            <a:lstStyle/>
            <a:p>
              <a:pPr indent="228600" algn="ctr">
                <a:lnSpc>
                  <a:spcPct val="125000"/>
                </a:lnSpc>
              </a:pPr>
              <a:r>
                <a:rPr lang="en-US" altLang="zh-CN" sz="1600" dirty="0">
                  <a:solidFill>
                    <a:schemeClr val="bg1"/>
                  </a:solidFill>
                  <a:latin typeface="Helvetica" panose="020B0604020202030204" pitchFamily="34" charset="0"/>
                  <a:ea typeface="微软雅黑" pitchFamily="34" charset="-122"/>
                </a:rPr>
                <a:t>03</a:t>
              </a:r>
            </a:p>
            <a:p>
              <a:pPr indent="228600" algn="ctr">
                <a:lnSpc>
                  <a:spcPct val="125000"/>
                </a:lnSpc>
              </a:pPr>
              <a:r>
                <a:rPr lang="en-US" altLang="zh-CN" sz="1600" noProof="1">
                  <a:solidFill>
                    <a:schemeClr val="bg1"/>
                  </a:solidFill>
                  <a:latin typeface="Helvetica" panose="020B0604020202030204" pitchFamily="34" charset="0"/>
                  <a:ea typeface="微软雅黑" pitchFamily="34" charset="-122"/>
                </a:rPr>
                <a:t>Xây dựng kịch bản chatbot</a:t>
              </a:r>
              <a:endParaRPr lang="en-US" altLang="zh-CN" sz="1600" b="1" kern="100" noProof="1">
                <a:solidFill>
                  <a:schemeClr val="bg1"/>
                </a:solidFill>
                <a:latin typeface="Helvetica" panose="020B0604020202030204" pitchFamily="34" charset="0"/>
                <a:ea typeface="微软雅黑" panose="020B0503020204020204" pitchFamily="34" charset="-122"/>
              </a:endParaRPr>
            </a:p>
          </p:txBody>
        </p:sp>
      </p:grpSp>
      <p:grpSp>
        <p:nvGrpSpPr>
          <p:cNvPr id="12" name="组合 11"/>
          <p:cNvGrpSpPr/>
          <p:nvPr/>
        </p:nvGrpSpPr>
        <p:grpSpPr>
          <a:xfrm>
            <a:off x="6971094" y="1220880"/>
            <a:ext cx="1578042" cy="2993146"/>
            <a:chOff x="8492507" y="1219202"/>
            <a:chExt cx="2104056" cy="4419596"/>
          </a:xfrm>
        </p:grpSpPr>
        <p:sp>
          <p:nvSpPr>
            <p:cNvPr id="13" name="任意多边形 52"/>
            <p:cNvSpPr/>
            <p:nvPr/>
          </p:nvSpPr>
          <p:spPr>
            <a:xfrm>
              <a:off x="8492507" y="1219202"/>
              <a:ext cx="2104056" cy="44195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latin typeface="Helvetica" panose="020B0604020202030204" pitchFamily="34" charset="0"/>
                <a:ea typeface="微软雅黑" panose="020B0503020204020204" pitchFamily="34" charset="-122"/>
              </a:endParaRPr>
            </a:p>
            <a:p>
              <a:pPr lvl="1"/>
              <a:endParaRPr lang="zh-CN" altLang="en-US" sz="1200">
                <a:solidFill>
                  <a:schemeClr val="bg1"/>
                </a:solidFill>
                <a:latin typeface="Helvetica" panose="020B0604020202030204" pitchFamily="34" charset="0"/>
              </a:endParaRPr>
            </a:p>
            <a:p>
              <a:pPr lvl="1"/>
              <a:endParaRPr lang="zh-CN" altLang="en-US" sz="1200">
                <a:solidFill>
                  <a:schemeClr val="bg1"/>
                </a:solidFill>
                <a:latin typeface="Helvetica" panose="020B0604020202030204" pitchFamily="34" charset="0"/>
              </a:endParaRPr>
            </a:p>
          </p:txBody>
        </p:sp>
        <p:sp>
          <p:nvSpPr>
            <p:cNvPr id="14" name="矩形 13"/>
            <p:cNvSpPr/>
            <p:nvPr/>
          </p:nvSpPr>
          <p:spPr>
            <a:xfrm>
              <a:off x="8558447" y="2348704"/>
              <a:ext cx="1997312" cy="1455011"/>
            </a:xfrm>
            <a:prstGeom prst="rect">
              <a:avLst/>
            </a:prstGeom>
          </p:spPr>
          <p:txBody>
            <a:bodyPr wrap="square">
              <a:spAutoFit/>
            </a:bodyPr>
            <a:lstStyle/>
            <a:p>
              <a:pPr indent="228600" algn="ctr">
                <a:lnSpc>
                  <a:spcPct val="125000"/>
                </a:lnSpc>
              </a:pPr>
              <a:r>
                <a:rPr lang="en-US" altLang="zh-CN" sz="1600" noProof="1">
                  <a:solidFill>
                    <a:schemeClr val="bg1"/>
                  </a:solidFill>
                  <a:latin typeface="Helvetica" panose="020B0604020202030204" pitchFamily="34" charset="0"/>
                  <a:ea typeface="微软雅黑" pitchFamily="34" charset="-122"/>
                </a:rPr>
                <a:t>04</a:t>
              </a:r>
            </a:p>
            <a:p>
              <a:pPr indent="228600" algn="ctr">
                <a:lnSpc>
                  <a:spcPct val="125000"/>
                </a:lnSpc>
              </a:pPr>
              <a:r>
                <a:rPr lang="en-US" altLang="zh-CN" sz="1600" noProof="1">
                  <a:solidFill>
                    <a:schemeClr val="bg1"/>
                  </a:solidFill>
                  <a:latin typeface="Helvetica" panose="020B0604020202030204" pitchFamily="34" charset="0"/>
                  <a:ea typeface="微软雅黑" pitchFamily="34" charset="-122"/>
                </a:rPr>
                <a:t>Mô phỏng chatbot</a:t>
              </a:r>
              <a:endParaRPr lang="en-US" altLang="zh-CN" sz="1600" b="1" kern="100" noProof="1">
                <a:solidFill>
                  <a:schemeClr val="bg1"/>
                </a:solidFill>
                <a:latin typeface="Helvetica" panose="020B0604020202030204" pitchFamily="34" charset="0"/>
                <a:ea typeface="微软雅黑" panose="020B0503020204020204" pitchFamily="34" charset="-122"/>
              </a:endParaRPr>
            </a:p>
          </p:txBody>
        </p:sp>
      </p:grpSp>
    </p:spTree>
    <p:extLst>
      <p:ext uri="{BB962C8B-B14F-4D97-AF65-F5344CB8AC3E}">
        <p14:creationId xmlns:p14="http://schemas.microsoft.com/office/powerpoint/2010/main" val="4123089431"/>
      </p:ext>
    </p:extLst>
  </p:cSld>
  <p:clrMapOvr>
    <a:masterClrMapping/>
  </p:clrMapOvr>
  <mc:AlternateContent xmlns:mc="http://schemas.openxmlformats.org/markup-compatibility/2006" xmlns:p14="http://schemas.microsoft.com/office/powerpoint/2010/main">
    <mc:Choice Requires="p14">
      <p:transition spd="slow" p14:dur="2000" advTm="4193"/>
    </mc:Choice>
    <mc:Fallback xmlns="">
      <p:transition spd="slow" advTm="4193"/>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14:presetBounceEnd="3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30000">
                                          <p:cBhvr additive="base">
                                            <p:cTn id="11" dur="500" fill="hold"/>
                                            <p:tgtEl>
                                              <p:spTgt spid="3"/>
                                            </p:tgtEl>
                                            <p:attrNameLst>
                                              <p:attrName>ppt_x</p:attrName>
                                            </p:attrNameLst>
                                          </p:cBhvr>
                                          <p:tavLst>
                                            <p:tav tm="0">
                                              <p:val>
                                                <p:strVal val="0-#ppt_w/2"/>
                                              </p:val>
                                            </p:tav>
                                            <p:tav tm="100000">
                                              <p:val>
                                                <p:strVal val="#ppt_x"/>
                                              </p:val>
                                            </p:tav>
                                          </p:tavLst>
                                        </p:anim>
                                        <p:anim calcmode="lin" valueType="num" p14:bounceEnd="30000">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14:presetBounceEnd="30000">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14:bounceEnd="30000">
                                          <p:cBhvr additive="base">
                                            <p:cTn id="16" dur="500" fill="hold"/>
                                            <p:tgtEl>
                                              <p:spTgt spid="6"/>
                                            </p:tgtEl>
                                            <p:attrNameLst>
                                              <p:attrName>ppt_x</p:attrName>
                                            </p:attrNameLst>
                                          </p:cBhvr>
                                          <p:tavLst>
                                            <p:tav tm="0">
                                              <p:val>
                                                <p:strVal val="0-#ppt_w/2"/>
                                              </p:val>
                                            </p:tav>
                                            <p:tav tm="100000">
                                              <p:val>
                                                <p:strVal val="#ppt_x"/>
                                              </p:val>
                                            </p:tav>
                                          </p:tavLst>
                                        </p:anim>
                                        <p:anim calcmode="lin" valueType="num" p14:bounceEnd="30000">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14:presetBounceEnd="30000">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14:bounceEnd="30000">
                                          <p:cBhvr additive="base">
                                            <p:cTn id="21" dur="500" fill="hold"/>
                                            <p:tgtEl>
                                              <p:spTgt spid="9"/>
                                            </p:tgtEl>
                                            <p:attrNameLst>
                                              <p:attrName>ppt_x</p:attrName>
                                            </p:attrNameLst>
                                          </p:cBhvr>
                                          <p:tavLst>
                                            <p:tav tm="0">
                                              <p:val>
                                                <p:strVal val="0-#ppt_w/2"/>
                                              </p:val>
                                            </p:tav>
                                            <p:tav tm="100000">
                                              <p:val>
                                                <p:strVal val="#ppt_x"/>
                                              </p:val>
                                            </p:tav>
                                          </p:tavLst>
                                        </p:anim>
                                        <p:anim calcmode="lin" valueType="num" p14:bounceEnd="30000">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nodeType="afterEffect" p14:presetBounceEnd="30000">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14:bounceEnd="30000">
                                          <p:cBhvr additive="base">
                                            <p:cTn id="26" dur="500" fill="hold"/>
                                            <p:tgtEl>
                                              <p:spTgt spid="12"/>
                                            </p:tgtEl>
                                            <p:attrNameLst>
                                              <p:attrName>ppt_x</p:attrName>
                                            </p:attrNameLst>
                                          </p:cBhvr>
                                          <p:tavLst>
                                            <p:tav tm="0">
                                              <p:val>
                                                <p:strVal val="0-#ppt_w/2"/>
                                              </p:val>
                                            </p:tav>
                                            <p:tav tm="100000">
                                              <p:val>
                                                <p:strVal val="#ppt_x"/>
                                              </p:val>
                                            </p:tav>
                                          </p:tavLst>
                                        </p:anim>
                                        <p:anim calcmode="lin" valueType="num" p14:bounceEnd="30000">
                                          <p:cBhvr additive="base">
                                            <p:cTn id="27"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0-#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Không có mô tả."/>
          <p:cNvPicPr/>
          <p:nvPr/>
        </p:nvPicPr>
        <p:blipFill>
          <a:blip r:embed="rId3">
            <a:extLst>
              <a:ext uri="{28A0092B-C50C-407E-A947-70E740481C1C}">
                <a14:useLocalDpi xmlns:a14="http://schemas.microsoft.com/office/drawing/2010/main" val="0"/>
              </a:ext>
            </a:extLst>
          </a:blip>
          <a:srcRect/>
          <a:stretch>
            <a:fillRect/>
          </a:stretch>
        </p:blipFill>
        <p:spPr bwMode="auto">
          <a:xfrm>
            <a:off x="578408" y="560192"/>
            <a:ext cx="7685482" cy="4341193"/>
          </a:xfrm>
          <a:prstGeom prst="rect">
            <a:avLst/>
          </a:prstGeom>
          <a:noFill/>
          <a:ln>
            <a:noFill/>
          </a:ln>
        </p:spPr>
      </p:pic>
      <p:cxnSp>
        <p:nvCxnSpPr>
          <p:cNvPr id="16" name="直接连接符 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17" name="文本框 105"/>
          <p:cNvSpPr txBox="1"/>
          <p:nvPr/>
        </p:nvSpPr>
        <p:spPr>
          <a:xfrm>
            <a:off x="484277" y="190860"/>
            <a:ext cx="3334780"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LƯỢC ĐỒ ERD</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grpSp>
        <p:nvGrpSpPr>
          <p:cNvPr id="5" name="组合 12"/>
          <p:cNvGrpSpPr/>
          <p:nvPr/>
        </p:nvGrpSpPr>
        <p:grpSpPr>
          <a:xfrm>
            <a:off x="7633457" y="100498"/>
            <a:ext cx="1632108" cy="1092575"/>
            <a:chOff x="1277256" y="1121088"/>
            <a:chExt cx="1549400" cy="1037208"/>
          </a:xfrm>
        </p:grpSpPr>
        <p:sp>
          <p:nvSpPr>
            <p:cNvPr id="6" name="椭圆 13"/>
            <p:cNvSpPr/>
            <p:nvPr/>
          </p:nvSpPr>
          <p:spPr>
            <a:xfrm>
              <a:off x="1533352" y="1121088"/>
              <a:ext cx="1037208" cy="1037208"/>
            </a:xfrm>
            <a:prstGeom prst="ellipse">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7" name="文本框 43"/>
            <p:cNvSpPr txBox="1"/>
            <p:nvPr/>
          </p:nvSpPr>
          <p:spPr>
            <a:xfrm>
              <a:off x="1277256" y="1303685"/>
              <a:ext cx="1549400" cy="672013"/>
            </a:xfrm>
            <a:prstGeom prst="rect">
              <a:avLst/>
            </a:prstGeom>
            <a:noFill/>
          </p:spPr>
          <p:txBody>
            <a:bodyPr wrap="square" rtlCol="0">
              <a:spAutoFit/>
            </a:bodyPr>
            <a:lstStyle/>
            <a:p>
              <a:pPr algn="ctr"/>
              <a:r>
                <a:rPr lang="en-US" altLang="zh-CN" sz="4000" b="1" dirty="0">
                  <a:solidFill>
                    <a:schemeClr val="bg1"/>
                  </a:solidFill>
                  <a:latin typeface="Roboto"/>
                  <a:ea typeface="微软雅黑" panose="020B0503020204020204" pitchFamily="34" charset="-122"/>
                </a:rPr>
                <a:t>01</a:t>
              </a:r>
              <a:endParaRPr lang="en-US" altLang="zh-CN" sz="4400" b="1" dirty="0">
                <a:solidFill>
                  <a:schemeClr val="bg1"/>
                </a:solidFill>
                <a:latin typeface="Roboto"/>
                <a:ea typeface="微软雅黑" panose="020B0503020204020204" pitchFamily="34" charset="-122"/>
              </a:endParaRPr>
            </a:p>
          </p:txBody>
        </p:sp>
      </p:grpSp>
    </p:spTree>
    <p:extLst>
      <p:ext uri="{BB962C8B-B14F-4D97-AF65-F5344CB8AC3E}">
        <p14:creationId xmlns:p14="http://schemas.microsoft.com/office/powerpoint/2010/main" val="35245595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2" cstate="print">
            <a:extLst>
              <a:ext uri="{28A0092B-C50C-407E-A947-70E740481C1C}">
                <a14:useLocalDpi xmlns:a14="http://schemas.microsoft.com/office/drawing/2010/main" val="0"/>
              </a:ext>
            </a:extLst>
          </a:blip>
          <a:srcRect l="27259" t="14281" r="36459" b="31283"/>
          <a:stretch>
            <a:fillRect/>
          </a:stretch>
        </p:blipFill>
        <p:spPr>
          <a:xfrm>
            <a:off x="4050415" y="940091"/>
            <a:ext cx="1290845" cy="1290845"/>
          </a:xfrm>
          <a:custGeom>
            <a:avLst/>
            <a:gdLst>
              <a:gd name="connsiteX0" fmla="*/ 670594 w 1290845"/>
              <a:gd name="connsiteY0" fmla="*/ 470 h 1290845"/>
              <a:gd name="connsiteX1" fmla="*/ 1026818 w 1290845"/>
              <a:gd name="connsiteY1" fmla="*/ 124796 h 1290845"/>
              <a:gd name="connsiteX2" fmla="*/ 1166050 w 1290845"/>
              <a:gd name="connsiteY2" fmla="*/ 1026818 h 1290845"/>
              <a:gd name="connsiteX3" fmla="*/ 264028 w 1290845"/>
              <a:gd name="connsiteY3" fmla="*/ 1166050 h 1290845"/>
              <a:gd name="connsiteX4" fmla="*/ 124796 w 1290845"/>
              <a:gd name="connsiteY4" fmla="*/ 264028 h 1290845"/>
              <a:gd name="connsiteX5" fmla="*/ 670594 w 1290845"/>
              <a:gd name="connsiteY5" fmla="*/ 470 h 129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0845" h="1290845">
                <a:moveTo>
                  <a:pt x="670594" y="470"/>
                </a:moveTo>
                <a:cubicBezTo>
                  <a:pt x="794810" y="5205"/>
                  <a:pt x="918993" y="45807"/>
                  <a:pt x="1026818" y="124796"/>
                </a:cubicBezTo>
                <a:cubicBezTo>
                  <a:pt x="1314352" y="335435"/>
                  <a:pt x="1376688" y="739284"/>
                  <a:pt x="1166050" y="1026818"/>
                </a:cubicBezTo>
                <a:cubicBezTo>
                  <a:pt x="955411" y="1314352"/>
                  <a:pt x="551562" y="1376688"/>
                  <a:pt x="264028" y="1166050"/>
                </a:cubicBezTo>
                <a:cubicBezTo>
                  <a:pt x="-23506" y="955411"/>
                  <a:pt x="-85842" y="551562"/>
                  <a:pt x="124796" y="264028"/>
                </a:cubicBezTo>
                <a:cubicBezTo>
                  <a:pt x="256445" y="84319"/>
                  <a:pt x="463567" y="-7422"/>
                  <a:pt x="670594" y="470"/>
                </a:cubicBezTo>
                <a:close/>
              </a:path>
            </a:pathLst>
          </a:cu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rcRect l="35413" t="35727" r="39542" b="26696"/>
          <a:stretch>
            <a:fillRect/>
          </a:stretch>
        </p:blipFill>
        <p:spPr>
          <a:xfrm>
            <a:off x="1259404" y="928159"/>
            <a:ext cx="1290845" cy="1290845"/>
          </a:xfrm>
          <a:custGeom>
            <a:avLst/>
            <a:gdLst>
              <a:gd name="connsiteX0" fmla="*/ 670594 w 1290845"/>
              <a:gd name="connsiteY0" fmla="*/ 470 h 1290845"/>
              <a:gd name="connsiteX1" fmla="*/ 1026818 w 1290845"/>
              <a:gd name="connsiteY1" fmla="*/ 124796 h 1290845"/>
              <a:gd name="connsiteX2" fmla="*/ 1166049 w 1290845"/>
              <a:gd name="connsiteY2" fmla="*/ 1026818 h 1290845"/>
              <a:gd name="connsiteX3" fmla="*/ 264028 w 1290845"/>
              <a:gd name="connsiteY3" fmla="*/ 1166050 h 1290845"/>
              <a:gd name="connsiteX4" fmla="*/ 124796 w 1290845"/>
              <a:gd name="connsiteY4" fmla="*/ 264028 h 1290845"/>
              <a:gd name="connsiteX5" fmla="*/ 670594 w 1290845"/>
              <a:gd name="connsiteY5" fmla="*/ 470 h 129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0845" h="1290845">
                <a:moveTo>
                  <a:pt x="670594" y="470"/>
                </a:moveTo>
                <a:cubicBezTo>
                  <a:pt x="794810" y="5205"/>
                  <a:pt x="918992" y="45807"/>
                  <a:pt x="1026818" y="124796"/>
                </a:cubicBezTo>
                <a:cubicBezTo>
                  <a:pt x="1314352" y="335435"/>
                  <a:pt x="1376688" y="739284"/>
                  <a:pt x="1166049" y="1026818"/>
                </a:cubicBezTo>
                <a:cubicBezTo>
                  <a:pt x="955411" y="1314352"/>
                  <a:pt x="551562" y="1376688"/>
                  <a:pt x="264028" y="1166050"/>
                </a:cubicBezTo>
                <a:cubicBezTo>
                  <a:pt x="-23506" y="955411"/>
                  <a:pt x="-85842" y="551562"/>
                  <a:pt x="124796" y="264028"/>
                </a:cubicBezTo>
                <a:cubicBezTo>
                  <a:pt x="256445" y="84319"/>
                  <a:pt x="463567" y="-7422"/>
                  <a:pt x="670594" y="470"/>
                </a:cubicBezTo>
                <a:close/>
              </a:path>
            </a:pathLst>
          </a:cu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rcRect l="29683" t="4499" r="27992" b="32013"/>
          <a:stretch>
            <a:fillRect/>
          </a:stretch>
        </p:blipFill>
        <p:spPr>
          <a:xfrm>
            <a:off x="5323483" y="2888808"/>
            <a:ext cx="1290845" cy="1290845"/>
          </a:xfrm>
          <a:custGeom>
            <a:avLst/>
            <a:gdLst>
              <a:gd name="connsiteX0" fmla="*/ 670594 w 1290845"/>
              <a:gd name="connsiteY0" fmla="*/ 470 h 1290845"/>
              <a:gd name="connsiteX1" fmla="*/ 1026818 w 1290845"/>
              <a:gd name="connsiteY1" fmla="*/ 124796 h 1290845"/>
              <a:gd name="connsiteX2" fmla="*/ 1166050 w 1290845"/>
              <a:gd name="connsiteY2" fmla="*/ 1026818 h 1290845"/>
              <a:gd name="connsiteX3" fmla="*/ 264028 w 1290845"/>
              <a:gd name="connsiteY3" fmla="*/ 1166050 h 1290845"/>
              <a:gd name="connsiteX4" fmla="*/ 124796 w 1290845"/>
              <a:gd name="connsiteY4" fmla="*/ 264028 h 1290845"/>
              <a:gd name="connsiteX5" fmla="*/ 670594 w 1290845"/>
              <a:gd name="connsiteY5" fmla="*/ 470 h 129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0845" h="1290845">
                <a:moveTo>
                  <a:pt x="670594" y="470"/>
                </a:moveTo>
                <a:cubicBezTo>
                  <a:pt x="794810" y="5205"/>
                  <a:pt x="918993" y="45807"/>
                  <a:pt x="1026818" y="124796"/>
                </a:cubicBezTo>
                <a:cubicBezTo>
                  <a:pt x="1314352" y="335435"/>
                  <a:pt x="1376688" y="739284"/>
                  <a:pt x="1166050" y="1026818"/>
                </a:cubicBezTo>
                <a:cubicBezTo>
                  <a:pt x="955411" y="1314352"/>
                  <a:pt x="551562" y="1376688"/>
                  <a:pt x="264028" y="1166050"/>
                </a:cubicBezTo>
                <a:cubicBezTo>
                  <a:pt x="-23506" y="955411"/>
                  <a:pt x="-85842" y="551562"/>
                  <a:pt x="124796" y="264028"/>
                </a:cubicBezTo>
                <a:cubicBezTo>
                  <a:pt x="256445" y="84319"/>
                  <a:pt x="463567" y="-7421"/>
                  <a:pt x="670594" y="470"/>
                </a:cubicBezTo>
                <a:close/>
              </a:path>
            </a:pathLst>
          </a:cu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rcRect l="29382" t="13325" r="25929" b="19642"/>
          <a:stretch>
            <a:fillRect/>
          </a:stretch>
        </p:blipFill>
        <p:spPr>
          <a:xfrm>
            <a:off x="2286094" y="2888809"/>
            <a:ext cx="1290845" cy="1290845"/>
          </a:xfrm>
          <a:custGeom>
            <a:avLst/>
            <a:gdLst>
              <a:gd name="connsiteX0" fmla="*/ 670594 w 1290845"/>
              <a:gd name="connsiteY0" fmla="*/ 470 h 1290845"/>
              <a:gd name="connsiteX1" fmla="*/ 1026818 w 1290845"/>
              <a:gd name="connsiteY1" fmla="*/ 124796 h 1290845"/>
              <a:gd name="connsiteX2" fmla="*/ 1166049 w 1290845"/>
              <a:gd name="connsiteY2" fmla="*/ 1026818 h 1290845"/>
              <a:gd name="connsiteX3" fmla="*/ 264028 w 1290845"/>
              <a:gd name="connsiteY3" fmla="*/ 1166050 h 1290845"/>
              <a:gd name="connsiteX4" fmla="*/ 124796 w 1290845"/>
              <a:gd name="connsiteY4" fmla="*/ 264028 h 1290845"/>
              <a:gd name="connsiteX5" fmla="*/ 670594 w 1290845"/>
              <a:gd name="connsiteY5" fmla="*/ 470 h 129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0845" h="1290845">
                <a:moveTo>
                  <a:pt x="670594" y="470"/>
                </a:moveTo>
                <a:cubicBezTo>
                  <a:pt x="794810" y="5205"/>
                  <a:pt x="918992" y="45807"/>
                  <a:pt x="1026818" y="124796"/>
                </a:cubicBezTo>
                <a:cubicBezTo>
                  <a:pt x="1314352" y="335435"/>
                  <a:pt x="1376688" y="739284"/>
                  <a:pt x="1166049" y="1026818"/>
                </a:cubicBezTo>
                <a:cubicBezTo>
                  <a:pt x="955411" y="1314352"/>
                  <a:pt x="551562" y="1376688"/>
                  <a:pt x="264028" y="1166050"/>
                </a:cubicBezTo>
                <a:cubicBezTo>
                  <a:pt x="-23506" y="955411"/>
                  <a:pt x="-85842" y="551562"/>
                  <a:pt x="124796" y="264028"/>
                </a:cubicBezTo>
                <a:cubicBezTo>
                  <a:pt x="256445" y="84319"/>
                  <a:pt x="463567" y="-7421"/>
                  <a:pt x="670594" y="470"/>
                </a:cubicBezTo>
                <a:close/>
              </a:path>
            </a:pathLst>
          </a:cu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rcRect l="33229" t="18434" r="30071" b="26516"/>
          <a:stretch>
            <a:fillRect/>
          </a:stretch>
        </p:blipFill>
        <p:spPr>
          <a:xfrm>
            <a:off x="6895008" y="940284"/>
            <a:ext cx="1290845" cy="1290845"/>
          </a:xfrm>
          <a:custGeom>
            <a:avLst/>
            <a:gdLst>
              <a:gd name="connsiteX0" fmla="*/ 670594 w 1290845"/>
              <a:gd name="connsiteY0" fmla="*/ 470 h 1290845"/>
              <a:gd name="connsiteX1" fmla="*/ 1026818 w 1290845"/>
              <a:gd name="connsiteY1" fmla="*/ 124796 h 1290845"/>
              <a:gd name="connsiteX2" fmla="*/ 1166050 w 1290845"/>
              <a:gd name="connsiteY2" fmla="*/ 1026818 h 1290845"/>
              <a:gd name="connsiteX3" fmla="*/ 264028 w 1290845"/>
              <a:gd name="connsiteY3" fmla="*/ 1166050 h 1290845"/>
              <a:gd name="connsiteX4" fmla="*/ 124796 w 1290845"/>
              <a:gd name="connsiteY4" fmla="*/ 264028 h 1290845"/>
              <a:gd name="connsiteX5" fmla="*/ 670594 w 1290845"/>
              <a:gd name="connsiteY5" fmla="*/ 470 h 129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0845" h="1290845">
                <a:moveTo>
                  <a:pt x="670594" y="470"/>
                </a:moveTo>
                <a:cubicBezTo>
                  <a:pt x="794810" y="5205"/>
                  <a:pt x="918993" y="45807"/>
                  <a:pt x="1026818" y="124796"/>
                </a:cubicBezTo>
                <a:cubicBezTo>
                  <a:pt x="1314352" y="335435"/>
                  <a:pt x="1376688" y="739284"/>
                  <a:pt x="1166050" y="1026818"/>
                </a:cubicBezTo>
                <a:cubicBezTo>
                  <a:pt x="955411" y="1314352"/>
                  <a:pt x="551562" y="1376688"/>
                  <a:pt x="264028" y="1166050"/>
                </a:cubicBezTo>
                <a:cubicBezTo>
                  <a:pt x="-23506" y="955411"/>
                  <a:pt x="-85842" y="551562"/>
                  <a:pt x="124796" y="264028"/>
                </a:cubicBezTo>
                <a:cubicBezTo>
                  <a:pt x="256445" y="84319"/>
                  <a:pt x="463567" y="-7422"/>
                  <a:pt x="670594" y="470"/>
                </a:cubicBezTo>
                <a:close/>
              </a:path>
            </a:pathLst>
          </a:custGeom>
        </p:spPr>
      </p:pic>
      <p:sp>
        <p:nvSpPr>
          <p:cNvPr id="7" name="Text Box 39"/>
          <p:cNvSpPr>
            <a:spLocks noChangeArrowheads="1"/>
          </p:cNvSpPr>
          <p:nvPr/>
        </p:nvSpPr>
        <p:spPr bwMode="auto">
          <a:xfrm>
            <a:off x="1712589" y="24214"/>
            <a:ext cx="6094880" cy="913070"/>
          </a:xfrm>
          <a:prstGeom prst="rect">
            <a:avLst/>
          </a:prstGeom>
          <a:noFill/>
          <a:ln w="9525">
            <a:noFill/>
            <a:miter lim="800000"/>
            <a:headEnd/>
            <a:tailEnd/>
          </a:ln>
        </p:spPr>
        <p:txBody>
          <a:bodyPr wrap="square">
            <a:spAutoFit/>
          </a:bodyPr>
          <a:lstStyle/>
          <a:p>
            <a:pPr algn="ctr">
              <a:lnSpc>
                <a:spcPct val="150000"/>
              </a:lnSpc>
              <a:buClr>
                <a:schemeClr val="tx1"/>
              </a:buClr>
            </a:pPr>
            <a:r>
              <a:rPr lang="en-US" sz="4000" b="1" noProof="1">
                <a:solidFill>
                  <a:srgbClr val="DF4413"/>
                </a:solidFill>
                <a:latin typeface="Roboto"/>
                <a:ea typeface="微软雅黑" panose="020B0503020204020204" pitchFamily="34" charset="-122"/>
                <a:cs typeface="Times New Roman" panose="02020603050405020304" pitchFamily="18" charset="0"/>
              </a:rPr>
              <a:t>Nhóm sinh viên</a:t>
            </a:r>
          </a:p>
        </p:txBody>
      </p:sp>
      <p:sp>
        <p:nvSpPr>
          <p:cNvPr id="12" name="TextBox 11"/>
          <p:cNvSpPr txBox="1"/>
          <p:nvPr/>
        </p:nvSpPr>
        <p:spPr>
          <a:xfrm>
            <a:off x="952806" y="2264525"/>
            <a:ext cx="1932428" cy="892552"/>
          </a:xfrm>
          <a:prstGeom prst="rect">
            <a:avLst/>
          </a:prstGeom>
          <a:noFill/>
        </p:spPr>
        <p:txBody>
          <a:bodyPr wrap="square" rtlCol="0">
            <a:spAutoFit/>
          </a:bodyPr>
          <a:lstStyle/>
          <a:p>
            <a:pPr algn="ctr"/>
            <a:r>
              <a:rPr lang="en-US" sz="1400" b="1" noProof="1">
                <a:solidFill>
                  <a:srgbClr val="314865"/>
                </a:solidFill>
                <a:latin typeface="Roboto"/>
                <a:ea typeface="Roboto" pitchFamily="2" charset="0"/>
              </a:rPr>
              <a:t>Trương Quốc Tuấn</a:t>
            </a:r>
          </a:p>
          <a:p>
            <a:pPr algn="ctr"/>
            <a:r>
              <a:rPr lang="en-US" sz="1200" noProof="1">
                <a:solidFill>
                  <a:srgbClr val="314865"/>
                </a:solidFill>
                <a:latin typeface="Roboto"/>
                <a:ea typeface="Roboto" pitchFamily="2" charset="0"/>
              </a:rPr>
              <a:t>K184060767</a:t>
            </a:r>
          </a:p>
          <a:p>
            <a:pPr algn="ctr"/>
            <a:r>
              <a:rPr lang="en-US" sz="1200" noProof="1">
                <a:solidFill>
                  <a:srgbClr val="314865"/>
                </a:solidFill>
                <a:latin typeface="Roboto"/>
                <a:ea typeface="Roboto" pitchFamily="2" charset="0"/>
              </a:rPr>
              <a:t>Khoa HTTT</a:t>
            </a:r>
          </a:p>
          <a:p>
            <a:pPr algn="ctr"/>
            <a:endParaRPr lang="en-US" sz="1400" noProof="1">
              <a:solidFill>
                <a:srgbClr val="314865"/>
              </a:solidFill>
              <a:latin typeface="Roboto"/>
              <a:ea typeface="Roboto" pitchFamily="2" charset="0"/>
            </a:endParaRPr>
          </a:p>
        </p:txBody>
      </p:sp>
      <p:sp>
        <p:nvSpPr>
          <p:cNvPr id="14" name="TextBox 13"/>
          <p:cNvSpPr txBox="1"/>
          <p:nvPr/>
        </p:nvSpPr>
        <p:spPr>
          <a:xfrm>
            <a:off x="3793815" y="2278365"/>
            <a:ext cx="1932428" cy="892552"/>
          </a:xfrm>
          <a:prstGeom prst="rect">
            <a:avLst/>
          </a:prstGeom>
          <a:noFill/>
        </p:spPr>
        <p:txBody>
          <a:bodyPr wrap="square" rtlCol="0">
            <a:spAutoFit/>
          </a:bodyPr>
          <a:lstStyle/>
          <a:p>
            <a:pPr algn="ctr"/>
            <a:r>
              <a:rPr lang="en-US" sz="1400" b="1" noProof="1">
                <a:solidFill>
                  <a:srgbClr val="314865"/>
                </a:solidFill>
                <a:latin typeface="Roboto"/>
                <a:ea typeface="Roboto" pitchFamily="2" charset="0"/>
              </a:rPr>
              <a:t>Phan Minh Nguyệt</a:t>
            </a:r>
          </a:p>
          <a:p>
            <a:pPr algn="ctr"/>
            <a:r>
              <a:rPr lang="en-US" sz="1200" noProof="1">
                <a:solidFill>
                  <a:srgbClr val="314865"/>
                </a:solidFill>
                <a:latin typeface="Roboto"/>
                <a:ea typeface="Roboto" pitchFamily="2" charset="0"/>
              </a:rPr>
              <a:t>K184060740</a:t>
            </a:r>
          </a:p>
          <a:p>
            <a:pPr algn="ctr"/>
            <a:r>
              <a:rPr lang="en-US" sz="1200" noProof="1">
                <a:solidFill>
                  <a:srgbClr val="314865"/>
                </a:solidFill>
                <a:latin typeface="Roboto"/>
                <a:ea typeface="Roboto" pitchFamily="2" charset="0"/>
              </a:rPr>
              <a:t>Khoa HTTT</a:t>
            </a:r>
          </a:p>
          <a:p>
            <a:pPr algn="ctr"/>
            <a:endParaRPr lang="en-US" sz="1400" noProof="1">
              <a:solidFill>
                <a:srgbClr val="314865"/>
              </a:solidFill>
              <a:latin typeface="Roboto"/>
              <a:ea typeface="Roboto" pitchFamily="2" charset="0"/>
            </a:endParaRPr>
          </a:p>
        </p:txBody>
      </p:sp>
      <p:sp>
        <p:nvSpPr>
          <p:cNvPr id="16" name="TextBox 15"/>
          <p:cNvSpPr txBox="1"/>
          <p:nvPr/>
        </p:nvSpPr>
        <p:spPr>
          <a:xfrm>
            <a:off x="6638409" y="2278557"/>
            <a:ext cx="1932428" cy="892552"/>
          </a:xfrm>
          <a:prstGeom prst="rect">
            <a:avLst/>
          </a:prstGeom>
          <a:noFill/>
        </p:spPr>
        <p:txBody>
          <a:bodyPr wrap="square" rtlCol="0">
            <a:spAutoFit/>
          </a:bodyPr>
          <a:lstStyle/>
          <a:p>
            <a:pPr algn="ctr"/>
            <a:r>
              <a:rPr lang="en-US" sz="1400" b="1" noProof="1">
                <a:solidFill>
                  <a:srgbClr val="314865"/>
                </a:solidFill>
                <a:latin typeface="Roboto"/>
                <a:ea typeface="Roboto" pitchFamily="2" charset="0"/>
              </a:rPr>
              <a:t>Nguyễn Duy Nghĩa</a:t>
            </a:r>
          </a:p>
          <a:p>
            <a:pPr algn="ctr"/>
            <a:r>
              <a:rPr lang="en-US" sz="1200" noProof="1">
                <a:solidFill>
                  <a:srgbClr val="314865"/>
                </a:solidFill>
                <a:latin typeface="Roboto"/>
                <a:ea typeface="Roboto" pitchFamily="2" charset="0"/>
              </a:rPr>
              <a:t>K194060859</a:t>
            </a:r>
          </a:p>
          <a:p>
            <a:pPr algn="ctr"/>
            <a:r>
              <a:rPr lang="en-US" sz="1200" noProof="1">
                <a:solidFill>
                  <a:srgbClr val="314865"/>
                </a:solidFill>
                <a:latin typeface="Roboto"/>
                <a:ea typeface="Roboto" pitchFamily="2" charset="0"/>
              </a:rPr>
              <a:t>Khoa HTTT</a:t>
            </a:r>
          </a:p>
          <a:p>
            <a:pPr algn="ctr"/>
            <a:endParaRPr lang="en-US" sz="1400" noProof="1">
              <a:solidFill>
                <a:srgbClr val="314865"/>
              </a:solidFill>
              <a:latin typeface="Roboto"/>
              <a:ea typeface="Roboto" pitchFamily="2" charset="0"/>
            </a:endParaRPr>
          </a:p>
        </p:txBody>
      </p:sp>
      <p:sp>
        <p:nvSpPr>
          <p:cNvPr id="18" name="TextBox 17"/>
          <p:cNvSpPr txBox="1"/>
          <p:nvPr/>
        </p:nvSpPr>
        <p:spPr>
          <a:xfrm>
            <a:off x="1965302" y="4250948"/>
            <a:ext cx="1932428" cy="677108"/>
          </a:xfrm>
          <a:prstGeom prst="rect">
            <a:avLst/>
          </a:prstGeom>
          <a:noFill/>
        </p:spPr>
        <p:txBody>
          <a:bodyPr wrap="square" rtlCol="0">
            <a:spAutoFit/>
          </a:bodyPr>
          <a:lstStyle/>
          <a:p>
            <a:pPr algn="ctr"/>
            <a:r>
              <a:rPr lang="vi-VN" sz="1400" b="1" dirty="0">
                <a:solidFill>
                  <a:srgbClr val="314865"/>
                </a:solidFill>
                <a:latin typeface="Roboto" pitchFamily="2" charset="0"/>
                <a:ea typeface="Roboto" pitchFamily="2" charset="0"/>
              </a:rPr>
              <a:t>Trần Anh Thơ</a:t>
            </a:r>
            <a:endParaRPr lang="en-US" sz="1400" b="1" dirty="0">
              <a:solidFill>
                <a:srgbClr val="314865"/>
              </a:solidFill>
              <a:latin typeface="Roboto"/>
              <a:ea typeface="Roboto" pitchFamily="2" charset="0"/>
            </a:endParaRPr>
          </a:p>
          <a:p>
            <a:pPr algn="ctr"/>
            <a:r>
              <a:rPr lang="en-US" sz="1200" dirty="0">
                <a:solidFill>
                  <a:srgbClr val="314865"/>
                </a:solidFill>
                <a:latin typeface="Roboto"/>
                <a:ea typeface="Roboto" pitchFamily="2" charset="0"/>
              </a:rPr>
              <a:t>K184111424</a:t>
            </a:r>
          </a:p>
          <a:p>
            <a:pPr algn="ctr"/>
            <a:r>
              <a:rPr lang="en-US" sz="1200" noProof="1">
                <a:solidFill>
                  <a:srgbClr val="314865"/>
                </a:solidFill>
                <a:latin typeface="Roboto"/>
                <a:ea typeface="Roboto" pitchFamily="2" charset="0"/>
              </a:rPr>
              <a:t>Khoa</a:t>
            </a:r>
            <a:r>
              <a:rPr lang="en-US" sz="1200" dirty="0">
                <a:solidFill>
                  <a:srgbClr val="314865"/>
                </a:solidFill>
                <a:latin typeface="Roboto"/>
                <a:ea typeface="Roboto" pitchFamily="2" charset="0"/>
              </a:rPr>
              <a:t> </a:t>
            </a:r>
            <a:r>
              <a:rPr lang="en-US" sz="1200" noProof="1">
                <a:solidFill>
                  <a:srgbClr val="314865"/>
                </a:solidFill>
                <a:latin typeface="Roboto"/>
                <a:ea typeface="Roboto" pitchFamily="2" charset="0"/>
              </a:rPr>
              <a:t>HTTT</a:t>
            </a:r>
          </a:p>
        </p:txBody>
      </p:sp>
      <p:sp>
        <p:nvSpPr>
          <p:cNvPr id="20" name="TextBox 19"/>
          <p:cNvSpPr txBox="1"/>
          <p:nvPr/>
        </p:nvSpPr>
        <p:spPr>
          <a:xfrm>
            <a:off x="4572000" y="4243905"/>
            <a:ext cx="2809066" cy="892552"/>
          </a:xfrm>
          <a:prstGeom prst="rect">
            <a:avLst/>
          </a:prstGeom>
          <a:noFill/>
        </p:spPr>
        <p:txBody>
          <a:bodyPr wrap="square" rtlCol="0">
            <a:spAutoFit/>
          </a:bodyPr>
          <a:lstStyle/>
          <a:p>
            <a:pPr algn="ctr"/>
            <a:r>
              <a:rPr lang="en-US" sz="1400" b="1" noProof="1">
                <a:solidFill>
                  <a:srgbClr val="314865"/>
                </a:solidFill>
                <a:latin typeface="Roboto"/>
                <a:ea typeface="Roboto" pitchFamily="2" charset="0"/>
              </a:rPr>
              <a:t>Nghiêm Thị Cẩm Thùy </a:t>
            </a:r>
          </a:p>
          <a:p>
            <a:pPr algn="ctr"/>
            <a:r>
              <a:rPr lang="en-US" sz="1200" noProof="1">
                <a:solidFill>
                  <a:srgbClr val="314865"/>
                </a:solidFill>
                <a:latin typeface="Roboto"/>
                <a:ea typeface="Roboto" pitchFamily="2" charset="0"/>
              </a:rPr>
              <a:t>K184111425</a:t>
            </a:r>
          </a:p>
          <a:p>
            <a:pPr algn="ctr"/>
            <a:r>
              <a:rPr lang="en-US" sz="1200" noProof="1">
                <a:solidFill>
                  <a:srgbClr val="314865"/>
                </a:solidFill>
                <a:latin typeface="Roboto"/>
                <a:ea typeface="Roboto" pitchFamily="2" charset="0"/>
              </a:rPr>
              <a:t>Khoa HTTT</a:t>
            </a:r>
          </a:p>
          <a:p>
            <a:pPr algn="ctr"/>
            <a:endParaRPr lang="en-US" sz="1400" dirty="0">
              <a:solidFill>
                <a:srgbClr val="314865"/>
              </a:solidFill>
              <a:latin typeface="Roboto"/>
              <a:ea typeface="Roboto" pitchFamily="2" charset="0"/>
            </a:endParaRPr>
          </a:p>
        </p:txBody>
      </p:sp>
    </p:spTree>
    <p:extLst>
      <p:ext uri="{BB962C8B-B14F-4D97-AF65-F5344CB8AC3E}">
        <p14:creationId xmlns:p14="http://schemas.microsoft.com/office/powerpoint/2010/main" val="19198657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15"/>
          <p:cNvCxnSpPr/>
          <p:nvPr/>
        </p:nvCxnSpPr>
        <p:spPr>
          <a:xfrm flipH="1">
            <a:off x="4444969" y="862151"/>
            <a:ext cx="6725" cy="2949944"/>
          </a:xfrm>
          <a:prstGeom prst="line">
            <a:avLst/>
          </a:prstGeom>
          <a:ln w="25400">
            <a:solidFill>
              <a:srgbClr val="314865"/>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38" name="文本框 105"/>
          <p:cNvSpPr txBox="1"/>
          <p:nvPr/>
        </p:nvSpPr>
        <p:spPr>
          <a:xfrm>
            <a:off x="484277" y="190860"/>
            <a:ext cx="384432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MÔ TẢ CÁC ĐỐI TƯỢNG CSDL</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grpSp>
        <p:nvGrpSpPr>
          <p:cNvPr id="19" name="Group 18"/>
          <p:cNvGrpSpPr/>
          <p:nvPr/>
        </p:nvGrpSpPr>
        <p:grpSpPr>
          <a:xfrm>
            <a:off x="695999" y="2448521"/>
            <a:ext cx="2760594" cy="587352"/>
            <a:chOff x="798766" y="2437384"/>
            <a:chExt cx="2760594" cy="587352"/>
          </a:xfrm>
        </p:grpSpPr>
        <p:grpSp>
          <p:nvGrpSpPr>
            <p:cNvPr id="40" name="组合 28"/>
            <p:cNvGrpSpPr/>
            <p:nvPr/>
          </p:nvGrpSpPr>
          <p:grpSpPr>
            <a:xfrm>
              <a:off x="798766" y="2437384"/>
              <a:ext cx="408849" cy="553998"/>
              <a:chOff x="6107201" y="4184551"/>
              <a:chExt cx="1566174" cy="2122195"/>
            </a:xfrm>
          </p:grpSpPr>
          <p:sp>
            <p:nvSpPr>
              <p:cNvPr id="41" name="椭圆 29"/>
              <p:cNvSpPr/>
              <p:nvPr/>
            </p:nvSpPr>
            <p:spPr>
              <a:xfrm>
                <a:off x="6107201" y="4275135"/>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noProof="1">
                  <a:solidFill>
                    <a:sysClr val="window" lastClr="FFFFFF"/>
                  </a:solidFill>
                  <a:latin typeface="Roboto"/>
                  <a:ea typeface="微软雅黑" panose="020B0503020204020204" pitchFamily="34" charset="-122"/>
                </a:endParaRPr>
              </a:p>
            </p:txBody>
          </p:sp>
          <p:sp>
            <p:nvSpPr>
              <p:cNvPr id="42" name="TextBox 49"/>
              <p:cNvSpPr txBox="1"/>
              <p:nvPr/>
            </p:nvSpPr>
            <p:spPr>
              <a:xfrm flipH="1">
                <a:off x="6929359" y="4184551"/>
                <a:ext cx="642935" cy="2122195"/>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3000" noProof="1">
                    <a:solidFill>
                      <a:srgbClr val="FFFFFF"/>
                    </a:solidFill>
                    <a:latin typeface="Roboto"/>
                    <a:cs typeface="Times New Roman" pitchFamily="18" charset="0"/>
                  </a:rPr>
                  <a:t>3</a:t>
                </a:r>
              </a:p>
            </p:txBody>
          </p:sp>
        </p:grpSp>
        <p:grpSp>
          <p:nvGrpSpPr>
            <p:cNvPr id="3" name="Group 2"/>
            <p:cNvGrpSpPr/>
            <p:nvPr/>
          </p:nvGrpSpPr>
          <p:grpSpPr>
            <a:xfrm>
              <a:off x="1345343" y="2462801"/>
              <a:ext cx="2214017" cy="561935"/>
              <a:chOff x="1217813" y="1825167"/>
              <a:chExt cx="2214017" cy="561935"/>
            </a:xfrm>
          </p:grpSpPr>
          <p:sp>
            <p:nvSpPr>
              <p:cNvPr id="46" name="矩形 13"/>
              <p:cNvSpPr/>
              <p:nvPr/>
            </p:nvSpPr>
            <p:spPr>
              <a:xfrm>
                <a:off x="1385393" y="1825167"/>
                <a:ext cx="2046437" cy="389337"/>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b="1" noProof="1">
                    <a:solidFill>
                      <a:srgbClr val="314865"/>
                    </a:solidFill>
                    <a:latin typeface="Roboto"/>
                    <a:ea typeface="微软雅黑" pitchFamily="34" charset="-122"/>
                    <a:sym typeface="Arial" panose="020B0604020202020204" pitchFamily="34" charset="0"/>
                  </a:rPr>
                  <a:t>Borrowed_detail</a:t>
                </a:r>
              </a:p>
            </p:txBody>
          </p:sp>
          <p:sp>
            <p:nvSpPr>
              <p:cNvPr id="2" name="Rectangle 1"/>
              <p:cNvSpPr/>
              <p:nvPr/>
            </p:nvSpPr>
            <p:spPr>
              <a:xfrm>
                <a:off x="1217813" y="2110103"/>
                <a:ext cx="2162772" cy="276999"/>
              </a:xfrm>
              <a:prstGeom prst="rect">
                <a:avLst/>
              </a:prstGeom>
            </p:spPr>
            <p:txBody>
              <a:bodyPr wrap="none">
                <a:spAutoFit/>
              </a:bodyPr>
              <a:lstStyle/>
              <a:p>
                <a:pPr lvl="0"/>
                <a:r>
                  <a:rPr lang="en-US" sz="1200" noProof="1">
                    <a:latin typeface="Roboto"/>
                  </a:rPr>
                  <a:t>Thông tin cụ thể phiếu mượn</a:t>
                </a:r>
                <a:endParaRPr lang="en-US" altLang="zh-CN" sz="1000" noProof="1">
                  <a:solidFill>
                    <a:schemeClr val="tx1">
                      <a:lumMod val="75000"/>
                      <a:lumOff val="25000"/>
                    </a:schemeClr>
                  </a:solidFill>
                  <a:latin typeface="Roboto"/>
                  <a:ea typeface="微软雅黑" pitchFamily="34" charset="-122"/>
                </a:endParaRPr>
              </a:p>
            </p:txBody>
          </p:sp>
        </p:grpSp>
      </p:grpSp>
      <p:grpSp>
        <p:nvGrpSpPr>
          <p:cNvPr id="28" name="Group 27"/>
          <p:cNvGrpSpPr/>
          <p:nvPr/>
        </p:nvGrpSpPr>
        <p:grpSpPr>
          <a:xfrm>
            <a:off x="697087" y="1041620"/>
            <a:ext cx="3418701" cy="657470"/>
            <a:chOff x="798766" y="1882032"/>
            <a:chExt cx="3418701" cy="657470"/>
          </a:xfrm>
        </p:grpSpPr>
        <p:grpSp>
          <p:nvGrpSpPr>
            <p:cNvPr id="35" name="组合 24"/>
            <p:cNvGrpSpPr/>
            <p:nvPr/>
          </p:nvGrpSpPr>
          <p:grpSpPr>
            <a:xfrm>
              <a:off x="798766" y="1882032"/>
              <a:ext cx="408849" cy="553998"/>
              <a:chOff x="6107201" y="4184551"/>
              <a:chExt cx="1566174" cy="2122195"/>
            </a:xfrm>
          </p:grpSpPr>
          <p:sp>
            <p:nvSpPr>
              <p:cNvPr id="36" name="椭圆 25"/>
              <p:cNvSpPr/>
              <p:nvPr/>
            </p:nvSpPr>
            <p:spPr>
              <a:xfrm>
                <a:off x="6107201" y="4275136"/>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noProof="1">
                  <a:solidFill>
                    <a:sysClr val="window" lastClr="FFFFFF"/>
                  </a:solidFill>
                  <a:latin typeface="Roboto"/>
                  <a:ea typeface="微软雅黑" panose="020B0503020204020204" pitchFamily="34" charset="-122"/>
                </a:endParaRPr>
              </a:p>
            </p:txBody>
          </p:sp>
          <p:sp>
            <p:nvSpPr>
              <p:cNvPr id="39" name="TextBox 49"/>
              <p:cNvSpPr txBox="1"/>
              <p:nvPr/>
            </p:nvSpPr>
            <p:spPr>
              <a:xfrm flipH="1">
                <a:off x="6929359" y="4184551"/>
                <a:ext cx="642935" cy="2122195"/>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3000" noProof="1">
                    <a:solidFill>
                      <a:srgbClr val="FFFFFF"/>
                    </a:solidFill>
                    <a:latin typeface="Roboto"/>
                    <a:cs typeface="Times New Roman" pitchFamily="18" charset="0"/>
                  </a:rPr>
                  <a:t>1</a:t>
                </a:r>
              </a:p>
            </p:txBody>
          </p:sp>
        </p:grpSp>
        <p:grpSp>
          <p:nvGrpSpPr>
            <p:cNvPr id="50" name="Group 49"/>
            <p:cNvGrpSpPr/>
            <p:nvPr/>
          </p:nvGrpSpPr>
          <p:grpSpPr>
            <a:xfrm>
              <a:off x="1370213" y="1977567"/>
              <a:ext cx="2847254" cy="561935"/>
              <a:chOff x="1217813" y="1825167"/>
              <a:chExt cx="2847254" cy="561935"/>
            </a:xfrm>
          </p:grpSpPr>
          <p:sp>
            <p:nvSpPr>
              <p:cNvPr id="51" name="矩形 13"/>
              <p:cNvSpPr/>
              <p:nvPr/>
            </p:nvSpPr>
            <p:spPr>
              <a:xfrm>
                <a:off x="1385394" y="1825167"/>
                <a:ext cx="683066" cy="389337"/>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b="1" noProof="1">
                    <a:solidFill>
                      <a:srgbClr val="314865"/>
                    </a:solidFill>
                    <a:latin typeface="Roboto"/>
                    <a:ea typeface="微软雅黑" pitchFamily="34" charset="-122"/>
                    <a:sym typeface="Arial" panose="020B0604020202020204" pitchFamily="34" charset="0"/>
                  </a:rPr>
                  <a:t>Book</a:t>
                </a:r>
              </a:p>
            </p:txBody>
          </p:sp>
          <p:sp>
            <p:nvSpPr>
              <p:cNvPr id="52" name="Rectangle 51"/>
              <p:cNvSpPr/>
              <p:nvPr/>
            </p:nvSpPr>
            <p:spPr>
              <a:xfrm>
                <a:off x="1217813" y="2110103"/>
                <a:ext cx="2847254" cy="276999"/>
              </a:xfrm>
              <a:prstGeom prst="rect">
                <a:avLst/>
              </a:prstGeom>
            </p:spPr>
            <p:txBody>
              <a:bodyPr wrap="none">
                <a:spAutoFit/>
              </a:bodyPr>
              <a:lstStyle/>
              <a:p>
                <a:pPr lvl="0"/>
                <a:r>
                  <a:rPr lang="en-US" sz="1200" noProof="1">
                    <a:latin typeface="Roboto"/>
                  </a:rPr>
                  <a:t>Chứa thông tin của sách trong thư viện</a:t>
                </a:r>
                <a:endParaRPr lang="en-US" altLang="zh-CN" sz="1000" noProof="1">
                  <a:solidFill>
                    <a:schemeClr val="tx1">
                      <a:lumMod val="75000"/>
                      <a:lumOff val="25000"/>
                    </a:schemeClr>
                  </a:solidFill>
                  <a:latin typeface="Roboto"/>
                  <a:ea typeface="微软雅黑" pitchFamily="34" charset="-122"/>
                </a:endParaRPr>
              </a:p>
            </p:txBody>
          </p:sp>
        </p:grpSp>
      </p:grpSp>
      <p:grpSp>
        <p:nvGrpSpPr>
          <p:cNvPr id="56" name="Group 55"/>
          <p:cNvGrpSpPr/>
          <p:nvPr/>
        </p:nvGrpSpPr>
        <p:grpSpPr>
          <a:xfrm>
            <a:off x="695999" y="1760128"/>
            <a:ext cx="2113031" cy="587352"/>
            <a:chOff x="798766" y="2437384"/>
            <a:chExt cx="2113031" cy="587352"/>
          </a:xfrm>
        </p:grpSpPr>
        <p:grpSp>
          <p:nvGrpSpPr>
            <p:cNvPr id="57" name="组合 28"/>
            <p:cNvGrpSpPr/>
            <p:nvPr/>
          </p:nvGrpSpPr>
          <p:grpSpPr>
            <a:xfrm>
              <a:off x="798766" y="2437384"/>
              <a:ext cx="408849" cy="553998"/>
              <a:chOff x="6107201" y="4184551"/>
              <a:chExt cx="1566174" cy="2122195"/>
            </a:xfrm>
          </p:grpSpPr>
          <p:sp>
            <p:nvSpPr>
              <p:cNvPr id="61" name="椭圆 29"/>
              <p:cNvSpPr/>
              <p:nvPr/>
            </p:nvSpPr>
            <p:spPr>
              <a:xfrm>
                <a:off x="6107201" y="4275135"/>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noProof="1">
                  <a:solidFill>
                    <a:sysClr val="window" lastClr="FFFFFF"/>
                  </a:solidFill>
                  <a:latin typeface="Roboto"/>
                  <a:ea typeface="微软雅黑" panose="020B0503020204020204" pitchFamily="34" charset="-122"/>
                </a:endParaRPr>
              </a:p>
            </p:txBody>
          </p:sp>
          <p:sp>
            <p:nvSpPr>
              <p:cNvPr id="62" name="TextBox 49"/>
              <p:cNvSpPr txBox="1"/>
              <p:nvPr/>
            </p:nvSpPr>
            <p:spPr>
              <a:xfrm flipH="1">
                <a:off x="6929359" y="4184551"/>
                <a:ext cx="642935" cy="2122195"/>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3000" noProof="1">
                    <a:solidFill>
                      <a:srgbClr val="FFFFFF"/>
                    </a:solidFill>
                    <a:latin typeface="Roboto"/>
                    <a:cs typeface="Times New Roman" pitchFamily="18" charset="0"/>
                  </a:rPr>
                  <a:t>2</a:t>
                </a:r>
              </a:p>
            </p:txBody>
          </p:sp>
        </p:grpSp>
        <p:grpSp>
          <p:nvGrpSpPr>
            <p:cNvPr id="58" name="Group 57"/>
            <p:cNvGrpSpPr/>
            <p:nvPr/>
          </p:nvGrpSpPr>
          <p:grpSpPr>
            <a:xfrm>
              <a:off x="1345343" y="2462801"/>
              <a:ext cx="1566454" cy="561935"/>
              <a:chOff x="1217813" y="1825167"/>
              <a:chExt cx="1566454" cy="561935"/>
            </a:xfrm>
          </p:grpSpPr>
          <p:sp>
            <p:nvSpPr>
              <p:cNvPr id="59" name="矩形 13"/>
              <p:cNvSpPr/>
              <p:nvPr/>
            </p:nvSpPr>
            <p:spPr>
              <a:xfrm>
                <a:off x="1385394" y="1825167"/>
                <a:ext cx="683066" cy="389337"/>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b="1" noProof="1">
                    <a:solidFill>
                      <a:srgbClr val="314865"/>
                    </a:solidFill>
                    <a:latin typeface="Roboto"/>
                    <a:ea typeface="微软雅黑" pitchFamily="34" charset="-122"/>
                    <a:sym typeface="Arial" panose="020B0604020202020204" pitchFamily="34" charset="0"/>
                  </a:rPr>
                  <a:t>User</a:t>
                </a:r>
              </a:p>
            </p:txBody>
          </p:sp>
          <p:sp>
            <p:nvSpPr>
              <p:cNvPr id="60" name="Rectangle 59"/>
              <p:cNvSpPr/>
              <p:nvPr/>
            </p:nvSpPr>
            <p:spPr>
              <a:xfrm>
                <a:off x="1217813" y="2110103"/>
                <a:ext cx="1566454" cy="276999"/>
              </a:xfrm>
              <a:prstGeom prst="rect">
                <a:avLst/>
              </a:prstGeom>
            </p:spPr>
            <p:txBody>
              <a:bodyPr wrap="none">
                <a:spAutoFit/>
              </a:bodyPr>
              <a:lstStyle/>
              <a:p>
                <a:pPr lvl="0"/>
                <a:r>
                  <a:rPr lang="en-US" sz="1200" noProof="1">
                    <a:latin typeface="Roboto"/>
                  </a:rPr>
                  <a:t>Thông tin về độc giả</a:t>
                </a:r>
                <a:endParaRPr lang="en-US" altLang="zh-CN" sz="1000" noProof="1">
                  <a:solidFill>
                    <a:schemeClr val="tx1">
                      <a:lumMod val="75000"/>
                      <a:lumOff val="25000"/>
                    </a:schemeClr>
                  </a:solidFill>
                  <a:latin typeface="Roboto"/>
                  <a:ea typeface="微软雅黑" pitchFamily="34" charset="-122"/>
                </a:endParaRPr>
              </a:p>
            </p:txBody>
          </p:sp>
        </p:grpSp>
      </p:grpSp>
      <p:grpSp>
        <p:nvGrpSpPr>
          <p:cNvPr id="65" name="Group 64"/>
          <p:cNvGrpSpPr/>
          <p:nvPr/>
        </p:nvGrpSpPr>
        <p:grpSpPr>
          <a:xfrm>
            <a:off x="695999" y="3148976"/>
            <a:ext cx="2957815" cy="587352"/>
            <a:chOff x="798766" y="2437384"/>
            <a:chExt cx="2957815" cy="587352"/>
          </a:xfrm>
        </p:grpSpPr>
        <p:grpSp>
          <p:nvGrpSpPr>
            <p:cNvPr id="66" name="组合 28"/>
            <p:cNvGrpSpPr/>
            <p:nvPr/>
          </p:nvGrpSpPr>
          <p:grpSpPr>
            <a:xfrm>
              <a:off x="798766" y="2437384"/>
              <a:ext cx="408849" cy="553998"/>
              <a:chOff x="6107201" y="4184551"/>
              <a:chExt cx="1566174" cy="2122195"/>
            </a:xfrm>
          </p:grpSpPr>
          <p:sp>
            <p:nvSpPr>
              <p:cNvPr id="70" name="椭圆 29"/>
              <p:cNvSpPr/>
              <p:nvPr/>
            </p:nvSpPr>
            <p:spPr>
              <a:xfrm>
                <a:off x="6107201" y="4275135"/>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noProof="1">
                  <a:solidFill>
                    <a:sysClr val="window" lastClr="FFFFFF"/>
                  </a:solidFill>
                  <a:latin typeface="Roboto"/>
                  <a:ea typeface="微软雅黑" panose="020B0503020204020204" pitchFamily="34" charset="-122"/>
                </a:endParaRPr>
              </a:p>
            </p:txBody>
          </p:sp>
          <p:sp>
            <p:nvSpPr>
              <p:cNvPr id="71" name="TextBox 49"/>
              <p:cNvSpPr txBox="1"/>
              <p:nvPr/>
            </p:nvSpPr>
            <p:spPr>
              <a:xfrm flipH="1">
                <a:off x="6929359" y="4184551"/>
                <a:ext cx="642935" cy="2122195"/>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3000" noProof="1">
                    <a:solidFill>
                      <a:srgbClr val="FFFFFF"/>
                    </a:solidFill>
                    <a:latin typeface="Roboto"/>
                    <a:cs typeface="Times New Roman" pitchFamily="18" charset="0"/>
                  </a:rPr>
                  <a:t>4</a:t>
                </a:r>
              </a:p>
            </p:txBody>
          </p:sp>
        </p:grpSp>
        <p:grpSp>
          <p:nvGrpSpPr>
            <p:cNvPr id="67" name="Group 66"/>
            <p:cNvGrpSpPr/>
            <p:nvPr/>
          </p:nvGrpSpPr>
          <p:grpSpPr>
            <a:xfrm>
              <a:off x="1345343" y="2462801"/>
              <a:ext cx="2411238" cy="561935"/>
              <a:chOff x="1217813" y="1825167"/>
              <a:chExt cx="2411238" cy="561935"/>
            </a:xfrm>
          </p:grpSpPr>
          <p:sp>
            <p:nvSpPr>
              <p:cNvPr id="68" name="矩形 13"/>
              <p:cNvSpPr/>
              <p:nvPr/>
            </p:nvSpPr>
            <p:spPr>
              <a:xfrm>
                <a:off x="1385393" y="1825167"/>
                <a:ext cx="2046437" cy="389337"/>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b="1" noProof="1">
                    <a:solidFill>
                      <a:srgbClr val="314865"/>
                    </a:solidFill>
                    <a:latin typeface="Roboto"/>
                    <a:ea typeface="微软雅黑" pitchFamily="34" charset="-122"/>
                    <a:sym typeface="Arial" panose="020B0604020202020204" pitchFamily="34" charset="0"/>
                  </a:rPr>
                  <a:t>Author</a:t>
                </a:r>
              </a:p>
            </p:txBody>
          </p:sp>
          <p:sp>
            <p:nvSpPr>
              <p:cNvPr id="69" name="Rectangle 68"/>
              <p:cNvSpPr/>
              <p:nvPr/>
            </p:nvSpPr>
            <p:spPr>
              <a:xfrm>
                <a:off x="1217813" y="2110103"/>
                <a:ext cx="2411238" cy="276999"/>
              </a:xfrm>
              <a:prstGeom prst="rect">
                <a:avLst/>
              </a:prstGeom>
            </p:spPr>
            <p:txBody>
              <a:bodyPr wrap="none">
                <a:spAutoFit/>
              </a:bodyPr>
              <a:lstStyle/>
              <a:p>
                <a:pPr lvl="0"/>
                <a:r>
                  <a:rPr lang="en-US" sz="1200" noProof="1">
                    <a:latin typeface="Roboto"/>
                  </a:rPr>
                  <a:t>Thông tin tác giả (chủ biên) sách</a:t>
                </a:r>
                <a:endParaRPr lang="en-US" altLang="zh-CN" sz="1000" noProof="1">
                  <a:solidFill>
                    <a:schemeClr val="tx1">
                      <a:lumMod val="75000"/>
                      <a:lumOff val="25000"/>
                    </a:schemeClr>
                  </a:solidFill>
                  <a:latin typeface="Roboto"/>
                  <a:ea typeface="微软雅黑" pitchFamily="34" charset="-122"/>
                </a:endParaRPr>
              </a:p>
            </p:txBody>
          </p:sp>
        </p:grpSp>
      </p:grpSp>
      <p:grpSp>
        <p:nvGrpSpPr>
          <p:cNvPr id="72" name="Group 71"/>
          <p:cNvGrpSpPr/>
          <p:nvPr/>
        </p:nvGrpSpPr>
        <p:grpSpPr>
          <a:xfrm>
            <a:off x="5062300" y="1474116"/>
            <a:ext cx="3000317" cy="657470"/>
            <a:chOff x="798766" y="1882032"/>
            <a:chExt cx="3000317" cy="657470"/>
          </a:xfrm>
        </p:grpSpPr>
        <p:grpSp>
          <p:nvGrpSpPr>
            <p:cNvPr id="73" name="组合 24"/>
            <p:cNvGrpSpPr/>
            <p:nvPr/>
          </p:nvGrpSpPr>
          <p:grpSpPr>
            <a:xfrm>
              <a:off x="798766" y="1882032"/>
              <a:ext cx="408849" cy="553998"/>
              <a:chOff x="6107201" y="4184551"/>
              <a:chExt cx="1566174" cy="2122195"/>
            </a:xfrm>
          </p:grpSpPr>
          <p:sp>
            <p:nvSpPr>
              <p:cNvPr id="77" name="椭圆 25"/>
              <p:cNvSpPr/>
              <p:nvPr/>
            </p:nvSpPr>
            <p:spPr>
              <a:xfrm>
                <a:off x="6107201" y="4275136"/>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noProof="1">
                  <a:solidFill>
                    <a:sysClr val="window" lastClr="FFFFFF"/>
                  </a:solidFill>
                  <a:latin typeface="Roboto"/>
                  <a:ea typeface="微软雅黑" panose="020B0503020204020204" pitchFamily="34" charset="-122"/>
                </a:endParaRPr>
              </a:p>
            </p:txBody>
          </p:sp>
          <p:sp>
            <p:nvSpPr>
              <p:cNvPr id="78" name="TextBox 49"/>
              <p:cNvSpPr txBox="1"/>
              <p:nvPr/>
            </p:nvSpPr>
            <p:spPr>
              <a:xfrm flipH="1">
                <a:off x="6929359" y="4184551"/>
                <a:ext cx="642935" cy="2122195"/>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3000" noProof="1">
                    <a:solidFill>
                      <a:srgbClr val="FFFFFF"/>
                    </a:solidFill>
                    <a:latin typeface="Roboto"/>
                    <a:cs typeface="Times New Roman" pitchFamily="18" charset="0"/>
                  </a:rPr>
                  <a:t>5</a:t>
                </a:r>
              </a:p>
            </p:txBody>
          </p:sp>
        </p:grpSp>
        <p:grpSp>
          <p:nvGrpSpPr>
            <p:cNvPr id="74" name="Group 73"/>
            <p:cNvGrpSpPr/>
            <p:nvPr/>
          </p:nvGrpSpPr>
          <p:grpSpPr>
            <a:xfrm>
              <a:off x="1370213" y="1977567"/>
              <a:ext cx="2428870" cy="561935"/>
              <a:chOff x="1217813" y="1825167"/>
              <a:chExt cx="2428870" cy="561935"/>
            </a:xfrm>
          </p:grpSpPr>
          <p:sp>
            <p:nvSpPr>
              <p:cNvPr id="75" name="矩形 13"/>
              <p:cNvSpPr/>
              <p:nvPr/>
            </p:nvSpPr>
            <p:spPr>
              <a:xfrm>
                <a:off x="1385393" y="1825167"/>
                <a:ext cx="1540377" cy="389337"/>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b="1" noProof="1">
                    <a:solidFill>
                      <a:srgbClr val="314865"/>
                    </a:solidFill>
                    <a:latin typeface="Roboto"/>
                    <a:ea typeface="微软雅黑" pitchFamily="34" charset="-122"/>
                    <a:sym typeface="Arial" panose="020B0604020202020204" pitchFamily="34" charset="0"/>
                  </a:rPr>
                  <a:t>Section</a:t>
                </a:r>
              </a:p>
            </p:txBody>
          </p:sp>
          <p:sp>
            <p:nvSpPr>
              <p:cNvPr id="76" name="Rectangle 75"/>
              <p:cNvSpPr/>
              <p:nvPr/>
            </p:nvSpPr>
            <p:spPr>
              <a:xfrm>
                <a:off x="1217813" y="2110103"/>
                <a:ext cx="2428870" cy="276999"/>
              </a:xfrm>
              <a:prstGeom prst="rect">
                <a:avLst/>
              </a:prstGeom>
            </p:spPr>
            <p:txBody>
              <a:bodyPr wrap="none">
                <a:spAutoFit/>
              </a:bodyPr>
              <a:lstStyle/>
              <a:p>
                <a:pPr lvl="0"/>
                <a:r>
                  <a:rPr lang="en-US" sz="1200" noProof="1">
                    <a:latin typeface="Roboto"/>
                  </a:rPr>
                  <a:t>Cho biết sách thuộc lĩnh vực nào</a:t>
                </a:r>
                <a:endParaRPr lang="en-US" altLang="zh-CN" sz="1000" noProof="1">
                  <a:solidFill>
                    <a:schemeClr val="tx1">
                      <a:lumMod val="75000"/>
                      <a:lumOff val="25000"/>
                    </a:schemeClr>
                  </a:solidFill>
                  <a:latin typeface="Roboto"/>
                  <a:ea typeface="微软雅黑" pitchFamily="34" charset="-122"/>
                </a:endParaRPr>
              </a:p>
            </p:txBody>
          </p:sp>
        </p:grpSp>
      </p:grpSp>
      <p:grpSp>
        <p:nvGrpSpPr>
          <p:cNvPr id="79" name="Group 78"/>
          <p:cNvGrpSpPr/>
          <p:nvPr/>
        </p:nvGrpSpPr>
        <p:grpSpPr>
          <a:xfrm>
            <a:off x="5060043" y="2131586"/>
            <a:ext cx="3768156" cy="657470"/>
            <a:chOff x="798766" y="1882032"/>
            <a:chExt cx="3768156" cy="657470"/>
          </a:xfrm>
        </p:grpSpPr>
        <p:grpSp>
          <p:nvGrpSpPr>
            <p:cNvPr id="80" name="组合 24"/>
            <p:cNvGrpSpPr/>
            <p:nvPr/>
          </p:nvGrpSpPr>
          <p:grpSpPr>
            <a:xfrm>
              <a:off x="798766" y="1882032"/>
              <a:ext cx="408849" cy="553998"/>
              <a:chOff x="6107201" y="4184551"/>
              <a:chExt cx="1566174" cy="2122195"/>
            </a:xfrm>
          </p:grpSpPr>
          <p:sp>
            <p:nvSpPr>
              <p:cNvPr id="84" name="椭圆 25"/>
              <p:cNvSpPr/>
              <p:nvPr/>
            </p:nvSpPr>
            <p:spPr>
              <a:xfrm>
                <a:off x="6107201" y="4275136"/>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noProof="1">
                  <a:solidFill>
                    <a:sysClr val="window" lastClr="FFFFFF"/>
                  </a:solidFill>
                  <a:latin typeface="Roboto"/>
                  <a:ea typeface="微软雅黑" panose="020B0503020204020204" pitchFamily="34" charset="-122"/>
                </a:endParaRPr>
              </a:p>
            </p:txBody>
          </p:sp>
          <p:sp>
            <p:nvSpPr>
              <p:cNvPr id="85" name="TextBox 49"/>
              <p:cNvSpPr txBox="1"/>
              <p:nvPr/>
            </p:nvSpPr>
            <p:spPr>
              <a:xfrm flipH="1">
                <a:off x="6929359" y="4184551"/>
                <a:ext cx="642935" cy="2122195"/>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3000" noProof="1">
                    <a:solidFill>
                      <a:srgbClr val="FFFFFF"/>
                    </a:solidFill>
                    <a:latin typeface="Roboto"/>
                    <a:cs typeface="Times New Roman" pitchFamily="18" charset="0"/>
                  </a:rPr>
                  <a:t>6</a:t>
                </a:r>
              </a:p>
            </p:txBody>
          </p:sp>
        </p:grpSp>
        <p:grpSp>
          <p:nvGrpSpPr>
            <p:cNvPr id="81" name="Group 80"/>
            <p:cNvGrpSpPr/>
            <p:nvPr/>
          </p:nvGrpSpPr>
          <p:grpSpPr>
            <a:xfrm>
              <a:off x="1370213" y="1977567"/>
              <a:ext cx="3196709" cy="561935"/>
              <a:chOff x="1217813" y="1825167"/>
              <a:chExt cx="3196709" cy="561935"/>
            </a:xfrm>
          </p:grpSpPr>
          <p:sp>
            <p:nvSpPr>
              <p:cNvPr id="82" name="矩形 13"/>
              <p:cNvSpPr/>
              <p:nvPr/>
            </p:nvSpPr>
            <p:spPr>
              <a:xfrm>
                <a:off x="1385393" y="1825167"/>
                <a:ext cx="1540377" cy="389337"/>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b="1" noProof="1">
                    <a:solidFill>
                      <a:srgbClr val="314865"/>
                    </a:solidFill>
                    <a:latin typeface="Roboto"/>
                    <a:ea typeface="微软雅黑" pitchFamily="34" charset="-122"/>
                    <a:sym typeface="Arial" panose="020B0604020202020204" pitchFamily="34" charset="0"/>
                  </a:rPr>
                  <a:t>Category</a:t>
                </a:r>
              </a:p>
            </p:txBody>
          </p:sp>
          <p:sp>
            <p:nvSpPr>
              <p:cNvPr id="83" name="Rectangle 82"/>
              <p:cNvSpPr/>
              <p:nvPr/>
            </p:nvSpPr>
            <p:spPr>
              <a:xfrm>
                <a:off x="1217813" y="2110103"/>
                <a:ext cx="3196709" cy="276999"/>
              </a:xfrm>
              <a:prstGeom prst="rect">
                <a:avLst/>
              </a:prstGeom>
            </p:spPr>
            <p:txBody>
              <a:bodyPr wrap="none">
                <a:spAutoFit/>
              </a:bodyPr>
              <a:lstStyle/>
              <a:p>
                <a:pPr lvl="0"/>
                <a:r>
                  <a:rPr lang="en-US" sz="1200" noProof="1">
                    <a:latin typeface="Roboto"/>
                  </a:rPr>
                  <a:t>Thông tin phân loại sách trong từng lĩnh vực</a:t>
                </a:r>
                <a:endParaRPr lang="en-US" altLang="zh-CN" sz="1000" noProof="1">
                  <a:solidFill>
                    <a:schemeClr val="tx1">
                      <a:lumMod val="75000"/>
                      <a:lumOff val="25000"/>
                    </a:schemeClr>
                  </a:solidFill>
                  <a:latin typeface="Roboto"/>
                  <a:ea typeface="微软雅黑" pitchFamily="34" charset="-122"/>
                </a:endParaRPr>
              </a:p>
            </p:txBody>
          </p:sp>
        </p:grpSp>
      </p:grpSp>
      <p:grpSp>
        <p:nvGrpSpPr>
          <p:cNvPr id="86" name="Group 85"/>
          <p:cNvGrpSpPr/>
          <p:nvPr/>
        </p:nvGrpSpPr>
        <p:grpSpPr>
          <a:xfrm>
            <a:off x="5069099" y="2838988"/>
            <a:ext cx="2325453" cy="657470"/>
            <a:chOff x="798766" y="1882032"/>
            <a:chExt cx="2325453" cy="657470"/>
          </a:xfrm>
        </p:grpSpPr>
        <p:grpSp>
          <p:nvGrpSpPr>
            <p:cNvPr id="87" name="组合 24"/>
            <p:cNvGrpSpPr/>
            <p:nvPr/>
          </p:nvGrpSpPr>
          <p:grpSpPr>
            <a:xfrm>
              <a:off x="798766" y="1882032"/>
              <a:ext cx="408849" cy="553998"/>
              <a:chOff x="6107201" y="4184551"/>
              <a:chExt cx="1566174" cy="2122195"/>
            </a:xfrm>
          </p:grpSpPr>
          <p:sp>
            <p:nvSpPr>
              <p:cNvPr id="91" name="椭圆 25"/>
              <p:cNvSpPr/>
              <p:nvPr/>
            </p:nvSpPr>
            <p:spPr>
              <a:xfrm>
                <a:off x="6107201" y="4275136"/>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noProof="1">
                  <a:solidFill>
                    <a:sysClr val="window" lastClr="FFFFFF"/>
                  </a:solidFill>
                  <a:latin typeface="Roboto"/>
                  <a:ea typeface="微软雅黑" panose="020B0503020204020204" pitchFamily="34" charset="-122"/>
                </a:endParaRPr>
              </a:p>
            </p:txBody>
          </p:sp>
          <p:sp>
            <p:nvSpPr>
              <p:cNvPr id="92" name="TextBox 49"/>
              <p:cNvSpPr txBox="1"/>
              <p:nvPr/>
            </p:nvSpPr>
            <p:spPr>
              <a:xfrm flipH="1">
                <a:off x="6929359" y="4184551"/>
                <a:ext cx="642935" cy="2122195"/>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3000" noProof="1">
                    <a:solidFill>
                      <a:srgbClr val="FFFFFF"/>
                    </a:solidFill>
                    <a:latin typeface="Roboto"/>
                    <a:cs typeface="Times New Roman" pitchFamily="18" charset="0"/>
                  </a:rPr>
                  <a:t>7</a:t>
                </a:r>
              </a:p>
            </p:txBody>
          </p:sp>
        </p:grpSp>
        <p:grpSp>
          <p:nvGrpSpPr>
            <p:cNvPr id="88" name="Group 87"/>
            <p:cNvGrpSpPr/>
            <p:nvPr/>
          </p:nvGrpSpPr>
          <p:grpSpPr>
            <a:xfrm>
              <a:off x="1370213" y="1977567"/>
              <a:ext cx="1754006" cy="561935"/>
              <a:chOff x="1217813" y="1825167"/>
              <a:chExt cx="1754006" cy="561935"/>
            </a:xfrm>
          </p:grpSpPr>
          <p:sp>
            <p:nvSpPr>
              <p:cNvPr id="89" name="矩形 13"/>
              <p:cNvSpPr/>
              <p:nvPr/>
            </p:nvSpPr>
            <p:spPr>
              <a:xfrm>
                <a:off x="1385393" y="1825167"/>
                <a:ext cx="1540377" cy="389337"/>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b="1" noProof="1">
                    <a:solidFill>
                      <a:srgbClr val="314865"/>
                    </a:solidFill>
                    <a:latin typeface="Roboto"/>
                    <a:ea typeface="微软雅黑" pitchFamily="34" charset="-122"/>
                    <a:sym typeface="Arial" panose="020B0604020202020204" pitchFamily="34" charset="0"/>
                  </a:rPr>
                  <a:t>Publisher</a:t>
                </a:r>
              </a:p>
            </p:txBody>
          </p:sp>
          <p:sp>
            <p:nvSpPr>
              <p:cNvPr id="90" name="Rectangle 89"/>
              <p:cNvSpPr/>
              <p:nvPr/>
            </p:nvSpPr>
            <p:spPr>
              <a:xfrm>
                <a:off x="1217813" y="2110103"/>
                <a:ext cx="1754006" cy="276999"/>
              </a:xfrm>
              <a:prstGeom prst="rect">
                <a:avLst/>
              </a:prstGeom>
            </p:spPr>
            <p:txBody>
              <a:bodyPr wrap="none">
                <a:spAutoFit/>
              </a:bodyPr>
              <a:lstStyle/>
              <a:p>
                <a:pPr lvl="0"/>
                <a:r>
                  <a:rPr lang="en-US" sz="1200" noProof="1">
                    <a:latin typeface="Roboto"/>
                  </a:rPr>
                  <a:t>Thông tin nhà xuất bản</a:t>
                </a:r>
                <a:endParaRPr lang="en-US" altLang="zh-CN" sz="1000" noProof="1">
                  <a:solidFill>
                    <a:schemeClr val="tx1">
                      <a:lumMod val="75000"/>
                      <a:lumOff val="25000"/>
                    </a:schemeClr>
                  </a:solidFill>
                  <a:latin typeface="Roboto"/>
                  <a:ea typeface="微软雅黑" pitchFamily="34" charset="-122"/>
                </a:endParaRPr>
              </a:p>
            </p:txBody>
          </p:sp>
        </p:grpSp>
      </p:grpSp>
    </p:spTree>
    <p:extLst>
      <p:ext uri="{BB962C8B-B14F-4D97-AF65-F5344CB8AC3E}">
        <p14:creationId xmlns:p14="http://schemas.microsoft.com/office/powerpoint/2010/main" val="3752217781"/>
      </p:ext>
    </p:extLst>
  </p:cSld>
  <p:clrMapOvr>
    <a:masterClrMapping/>
  </p:clrMapOvr>
  <mc:AlternateContent xmlns:mc="http://schemas.openxmlformats.org/markup-compatibility/2006" xmlns:p14="http://schemas.microsoft.com/office/powerpoint/2010/main">
    <mc:Choice Requires="p14">
      <p:transition p14:dur="0" advClick="0" advTm="13613"/>
    </mc:Choice>
    <mc:Fallback xmlns="">
      <p:transition advClick="0" advTm="13613"/>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30" name="文本框 105"/>
          <p:cNvSpPr txBox="1"/>
          <p:nvPr/>
        </p:nvSpPr>
        <p:spPr>
          <a:xfrm>
            <a:off x="484277" y="190860"/>
            <a:ext cx="400878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MÔ TẢ CÁC MỐI QUAN HỆ CHÍNH</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graphicFrame>
        <p:nvGraphicFramePr>
          <p:cNvPr id="33" name="Table 32"/>
          <p:cNvGraphicFramePr>
            <a:graphicFrameLocks noGrp="1"/>
          </p:cNvGraphicFramePr>
          <p:nvPr>
            <p:extLst>
              <p:ext uri="{D42A27DB-BD31-4B8C-83A1-F6EECF244321}">
                <p14:modId xmlns:p14="http://schemas.microsoft.com/office/powerpoint/2010/main" val="3878340148"/>
              </p:ext>
            </p:extLst>
          </p:nvPr>
        </p:nvGraphicFramePr>
        <p:xfrm>
          <a:off x="618373" y="560192"/>
          <a:ext cx="8071718" cy="4284917"/>
        </p:xfrm>
        <a:graphic>
          <a:graphicData uri="http://schemas.openxmlformats.org/drawingml/2006/table">
            <a:tbl>
              <a:tblPr firstRow="1" bandRow="1">
                <a:tableStyleId>{5C22544A-7EE6-4342-B048-85BDC9FD1C3A}</a:tableStyleId>
              </a:tblPr>
              <a:tblGrid>
                <a:gridCol w="789409">
                  <a:extLst>
                    <a:ext uri="{9D8B030D-6E8A-4147-A177-3AD203B41FA5}">
                      <a16:colId xmlns:a16="http://schemas.microsoft.com/office/drawing/2014/main" val="2686329916"/>
                    </a:ext>
                  </a:extLst>
                </a:gridCol>
                <a:gridCol w="1587418">
                  <a:extLst>
                    <a:ext uri="{9D8B030D-6E8A-4147-A177-3AD203B41FA5}">
                      <a16:colId xmlns:a16="http://schemas.microsoft.com/office/drawing/2014/main" val="3950610783"/>
                    </a:ext>
                  </a:extLst>
                </a:gridCol>
                <a:gridCol w="892645">
                  <a:extLst>
                    <a:ext uri="{9D8B030D-6E8A-4147-A177-3AD203B41FA5}">
                      <a16:colId xmlns:a16="http://schemas.microsoft.com/office/drawing/2014/main" val="2685988548"/>
                    </a:ext>
                  </a:extLst>
                </a:gridCol>
                <a:gridCol w="4802246">
                  <a:extLst>
                    <a:ext uri="{9D8B030D-6E8A-4147-A177-3AD203B41FA5}">
                      <a16:colId xmlns:a16="http://schemas.microsoft.com/office/drawing/2014/main" val="3566694579"/>
                    </a:ext>
                  </a:extLst>
                </a:gridCol>
              </a:tblGrid>
              <a:tr h="527457">
                <a:tc>
                  <a:txBody>
                    <a:bodyPr/>
                    <a:lstStyle/>
                    <a:p>
                      <a:pPr algn="ctr"/>
                      <a:r>
                        <a:rPr lang="en-US" sz="1600" noProof="1">
                          <a:latin typeface="Roboto"/>
                        </a:rPr>
                        <a:t>Tên</a:t>
                      </a:r>
                    </a:p>
                  </a:txBody>
                  <a:tcPr marL="123727" marR="123727" marT="61864" marB="61864">
                    <a:solidFill>
                      <a:srgbClr val="314865"/>
                    </a:solidFill>
                  </a:tcPr>
                </a:tc>
                <a:tc>
                  <a:txBody>
                    <a:bodyPr/>
                    <a:lstStyle/>
                    <a:p>
                      <a:pPr algn="ctr"/>
                      <a:r>
                        <a:rPr lang="en-US" sz="1600" noProof="1">
                          <a:latin typeface="Roboto"/>
                        </a:rPr>
                        <a:t>Mối</a:t>
                      </a:r>
                      <a:r>
                        <a:rPr lang="en-US" sz="1600" baseline="0" noProof="1">
                          <a:latin typeface="Roboto"/>
                        </a:rPr>
                        <a:t> quan hệ</a:t>
                      </a:r>
                      <a:endParaRPr lang="en-US" sz="1600" noProof="1">
                        <a:latin typeface="Roboto"/>
                      </a:endParaRPr>
                    </a:p>
                  </a:txBody>
                  <a:tcPr marL="123727" marR="123727" marT="61864" marB="61864">
                    <a:solidFill>
                      <a:srgbClr val="314865"/>
                    </a:solidFill>
                  </a:tcPr>
                </a:tc>
                <a:tc>
                  <a:txBody>
                    <a:bodyPr/>
                    <a:lstStyle/>
                    <a:p>
                      <a:pPr algn="ctr"/>
                      <a:r>
                        <a:rPr lang="en-US" sz="1600" noProof="1">
                          <a:latin typeface="Roboto"/>
                        </a:rPr>
                        <a:t>Loại</a:t>
                      </a:r>
                      <a:r>
                        <a:rPr lang="en-US" sz="1600" baseline="0" noProof="1">
                          <a:latin typeface="Roboto"/>
                        </a:rPr>
                        <a:t> quan hệ</a:t>
                      </a:r>
                      <a:endParaRPr lang="en-US" sz="1600" noProof="1">
                        <a:latin typeface="Roboto"/>
                      </a:endParaRPr>
                    </a:p>
                  </a:txBody>
                  <a:tcPr marL="123727" marR="123727" marT="61864" marB="61864">
                    <a:solidFill>
                      <a:srgbClr val="314865"/>
                    </a:solidFill>
                  </a:tcPr>
                </a:tc>
                <a:tc>
                  <a:txBody>
                    <a:bodyPr/>
                    <a:lstStyle/>
                    <a:p>
                      <a:pPr algn="ctr"/>
                      <a:r>
                        <a:rPr lang="en-US" sz="1600" noProof="1">
                          <a:latin typeface="Roboto"/>
                        </a:rPr>
                        <a:t>Mô</a:t>
                      </a:r>
                      <a:r>
                        <a:rPr lang="en-US" sz="1600" baseline="0" noProof="1">
                          <a:latin typeface="Roboto"/>
                        </a:rPr>
                        <a:t> tả</a:t>
                      </a:r>
                      <a:endParaRPr lang="en-US" sz="1600" noProof="1">
                        <a:latin typeface="Roboto"/>
                      </a:endParaRPr>
                    </a:p>
                  </a:txBody>
                  <a:tcPr marL="123727" marR="123727" marT="61864" marB="61864">
                    <a:solidFill>
                      <a:srgbClr val="314865"/>
                    </a:solidFill>
                  </a:tcPr>
                </a:tc>
                <a:extLst>
                  <a:ext uri="{0D108BD9-81ED-4DB2-BD59-A6C34878D82A}">
                    <a16:rowId xmlns:a16="http://schemas.microsoft.com/office/drawing/2014/main" val="980341847"/>
                  </a:ext>
                </a:extLst>
              </a:tr>
              <a:tr h="501781">
                <a:tc>
                  <a:txBody>
                    <a:bodyPr/>
                    <a:lstStyle/>
                    <a:p>
                      <a:pPr algn="ctr"/>
                      <a:r>
                        <a:rPr lang="en-US" sz="1400" noProof="1">
                          <a:latin typeface="Roboto"/>
                        </a:rPr>
                        <a:t>R1</a:t>
                      </a:r>
                    </a:p>
                  </a:txBody>
                  <a:tcPr marL="123727" marR="123727" marT="61864" marB="61864">
                    <a:solidFill>
                      <a:schemeClr val="accent2">
                        <a:lumMod val="20000"/>
                        <a:lumOff val="80000"/>
                      </a:schemeClr>
                    </a:solidFill>
                  </a:tcPr>
                </a:tc>
                <a:tc>
                  <a:txBody>
                    <a:bodyPr/>
                    <a:lstStyle/>
                    <a:p>
                      <a:pPr algn="ctr"/>
                      <a:r>
                        <a:rPr lang="en-US" sz="1400" kern="1200" noProof="1">
                          <a:solidFill>
                            <a:schemeClr val="dk1"/>
                          </a:solidFill>
                          <a:effectLst/>
                          <a:latin typeface="Roboto"/>
                          <a:ea typeface="+mn-ea"/>
                          <a:cs typeface="+mn-cs"/>
                        </a:rPr>
                        <a:t>Author - Book</a:t>
                      </a:r>
                      <a:endParaRPr lang="en-US" sz="1400" noProof="1">
                        <a:latin typeface="Roboto"/>
                      </a:endParaRPr>
                    </a:p>
                  </a:txBody>
                  <a:tcPr marL="123727" marR="123727" marT="61864" marB="61864">
                    <a:solidFill>
                      <a:schemeClr val="accent2">
                        <a:lumMod val="20000"/>
                        <a:lumOff val="80000"/>
                      </a:schemeClr>
                    </a:solidFill>
                  </a:tcPr>
                </a:tc>
                <a:tc>
                  <a:txBody>
                    <a:bodyPr/>
                    <a:lstStyle/>
                    <a:p>
                      <a:pPr algn="ctr"/>
                      <a:r>
                        <a:rPr lang="en-US" sz="1400" noProof="1">
                          <a:latin typeface="Roboto"/>
                        </a:rPr>
                        <a:t>1-n</a:t>
                      </a:r>
                    </a:p>
                  </a:txBody>
                  <a:tcPr marL="123727" marR="123727" marT="61864" marB="61864">
                    <a:solidFill>
                      <a:schemeClr val="accent2">
                        <a:lumMod val="20000"/>
                        <a:lumOff val="80000"/>
                      </a:schemeClr>
                    </a:solidFill>
                  </a:tcPr>
                </a:tc>
                <a:tc>
                  <a:txBody>
                    <a:bodyPr/>
                    <a:lstStyle/>
                    <a:p>
                      <a:pPr marL="0" marR="0" indent="0" algn="just">
                        <a:lnSpc>
                          <a:spcPct val="150000"/>
                        </a:lnSpc>
                        <a:spcBef>
                          <a:spcPts val="0"/>
                        </a:spcBef>
                        <a:spcAft>
                          <a:spcPts val="0"/>
                        </a:spcAft>
                      </a:pPr>
                      <a:r>
                        <a:rPr lang="en-US" sz="1200" noProof="1">
                          <a:effectLst/>
                          <a:latin typeface="Roboto"/>
                          <a:ea typeface="Times New Roman" panose="02020603050405020304" pitchFamily="18" charset="0"/>
                        </a:rPr>
                        <a:t>Một chủ biên có thể là tác giả của nhiều cuốn sách</a:t>
                      </a:r>
                    </a:p>
                    <a:p>
                      <a:pPr marL="0" marR="0" indent="0" algn="just">
                        <a:lnSpc>
                          <a:spcPct val="150000"/>
                        </a:lnSpc>
                        <a:spcBef>
                          <a:spcPts val="0"/>
                        </a:spcBef>
                        <a:spcAft>
                          <a:spcPts val="0"/>
                        </a:spcAft>
                      </a:pPr>
                      <a:r>
                        <a:rPr lang="en-US" sz="1200" noProof="1">
                          <a:effectLst/>
                          <a:latin typeface="Roboto"/>
                          <a:ea typeface="Times New Roman" panose="02020603050405020304" pitchFamily="18" charset="0"/>
                        </a:rPr>
                        <a:t>Mỗi cuốn sách chỉ có một chủ biên</a:t>
                      </a:r>
                    </a:p>
                  </a:txBody>
                  <a:tcPr marL="68580" marR="68580" marT="0" marB="0">
                    <a:solidFill>
                      <a:schemeClr val="accent2">
                        <a:lumMod val="20000"/>
                        <a:lumOff val="80000"/>
                      </a:schemeClr>
                    </a:solidFill>
                  </a:tcPr>
                </a:tc>
                <a:extLst>
                  <a:ext uri="{0D108BD9-81ED-4DB2-BD59-A6C34878D82A}">
                    <a16:rowId xmlns:a16="http://schemas.microsoft.com/office/drawing/2014/main" val="1770611884"/>
                  </a:ext>
                </a:extLst>
              </a:tr>
              <a:tr h="501781">
                <a:tc>
                  <a:txBody>
                    <a:bodyPr/>
                    <a:lstStyle/>
                    <a:p>
                      <a:pPr algn="ctr"/>
                      <a:r>
                        <a:rPr lang="en-US" sz="1400" noProof="1">
                          <a:latin typeface="Roboto"/>
                        </a:rPr>
                        <a:t>R2</a:t>
                      </a:r>
                    </a:p>
                  </a:txBody>
                  <a:tcPr marL="123727" marR="123727" marT="61864" marB="61864">
                    <a:solidFill>
                      <a:schemeClr val="bg1">
                        <a:lumMod val="95000"/>
                      </a:schemeClr>
                    </a:solidFill>
                  </a:tcPr>
                </a:tc>
                <a:tc>
                  <a:txBody>
                    <a:bodyPr/>
                    <a:lstStyle/>
                    <a:p>
                      <a:pPr algn="ctr"/>
                      <a:r>
                        <a:rPr lang="en-US" sz="1400" kern="1200" noProof="1">
                          <a:solidFill>
                            <a:schemeClr val="dk1"/>
                          </a:solidFill>
                          <a:effectLst/>
                          <a:latin typeface="Roboto"/>
                          <a:ea typeface="+mn-ea"/>
                          <a:cs typeface="+mn-cs"/>
                        </a:rPr>
                        <a:t>Section - Book</a:t>
                      </a:r>
                      <a:endParaRPr lang="en-US" sz="1400" noProof="1">
                        <a:latin typeface="Roboto"/>
                      </a:endParaRPr>
                    </a:p>
                  </a:txBody>
                  <a:tcPr marL="123727" marR="123727" marT="61864" marB="61864">
                    <a:solidFill>
                      <a:schemeClr val="bg1">
                        <a:lumMod val="95000"/>
                      </a:schemeClr>
                    </a:solidFill>
                  </a:tcPr>
                </a:tc>
                <a:tc>
                  <a:txBody>
                    <a:bodyPr/>
                    <a:lstStyle/>
                    <a:p>
                      <a:pPr algn="ctr"/>
                      <a:r>
                        <a:rPr lang="en-US" sz="1400" noProof="1">
                          <a:latin typeface="Roboto"/>
                        </a:rPr>
                        <a:t>1-n</a:t>
                      </a:r>
                    </a:p>
                  </a:txBody>
                  <a:tcPr marL="123727" marR="123727" marT="61864" marB="61864">
                    <a:solidFill>
                      <a:schemeClr val="bg1">
                        <a:lumMod val="95000"/>
                      </a:schemeClr>
                    </a:solidFill>
                  </a:tcPr>
                </a:tc>
                <a:tc>
                  <a:txBody>
                    <a:bodyPr/>
                    <a:lstStyle/>
                    <a:p>
                      <a:pPr marL="0" marR="0" indent="0" algn="just">
                        <a:lnSpc>
                          <a:spcPct val="150000"/>
                        </a:lnSpc>
                        <a:spcBef>
                          <a:spcPts val="0"/>
                        </a:spcBef>
                        <a:spcAft>
                          <a:spcPts val="0"/>
                        </a:spcAft>
                      </a:pPr>
                      <a:r>
                        <a:rPr lang="en-US" sz="1200" noProof="1">
                          <a:effectLst/>
                          <a:latin typeface="Roboto"/>
                          <a:ea typeface="Times New Roman" panose="02020603050405020304" pitchFamily="18" charset="0"/>
                        </a:rPr>
                        <a:t>Một lĩnh vực có thể có nhiều cuốn sách khác nhau</a:t>
                      </a:r>
                    </a:p>
                    <a:p>
                      <a:pPr marL="0" marR="0" indent="0" algn="just">
                        <a:lnSpc>
                          <a:spcPct val="150000"/>
                        </a:lnSpc>
                        <a:spcBef>
                          <a:spcPts val="0"/>
                        </a:spcBef>
                        <a:spcAft>
                          <a:spcPts val="0"/>
                        </a:spcAft>
                      </a:pPr>
                      <a:r>
                        <a:rPr lang="en-US" sz="1200" noProof="1">
                          <a:effectLst/>
                          <a:latin typeface="Roboto"/>
                          <a:ea typeface="Times New Roman" panose="02020603050405020304" pitchFamily="18" charset="0"/>
                        </a:rPr>
                        <a:t>Mỗi cuốn sách chỉ thuộc một lĩnh vực</a:t>
                      </a:r>
                    </a:p>
                  </a:txBody>
                  <a:tcPr marL="68580" marR="68580" marT="0" marB="0">
                    <a:solidFill>
                      <a:schemeClr val="bg1">
                        <a:lumMod val="95000"/>
                      </a:schemeClr>
                    </a:solidFill>
                  </a:tcPr>
                </a:tc>
                <a:extLst>
                  <a:ext uri="{0D108BD9-81ED-4DB2-BD59-A6C34878D82A}">
                    <a16:rowId xmlns:a16="http://schemas.microsoft.com/office/drawing/2014/main" val="1195950842"/>
                  </a:ext>
                </a:extLst>
              </a:tr>
              <a:tr h="501781">
                <a:tc>
                  <a:txBody>
                    <a:bodyPr/>
                    <a:lstStyle/>
                    <a:p>
                      <a:pPr algn="ctr"/>
                      <a:r>
                        <a:rPr lang="en-US" sz="1400" noProof="1">
                          <a:latin typeface="Roboto"/>
                        </a:rPr>
                        <a:t>R3</a:t>
                      </a:r>
                    </a:p>
                  </a:txBody>
                  <a:tcPr marL="123727" marR="123727" marT="61864" marB="61864">
                    <a:solidFill>
                      <a:schemeClr val="accent2">
                        <a:lumMod val="20000"/>
                        <a:lumOff val="80000"/>
                      </a:schemeClr>
                    </a:solidFill>
                  </a:tcPr>
                </a:tc>
                <a:tc>
                  <a:txBody>
                    <a:bodyPr/>
                    <a:lstStyle/>
                    <a:p>
                      <a:pPr algn="ctr"/>
                      <a:r>
                        <a:rPr lang="en-US" sz="1400" kern="1200" noProof="1">
                          <a:solidFill>
                            <a:schemeClr val="dk1"/>
                          </a:solidFill>
                          <a:effectLst/>
                          <a:latin typeface="Roboto"/>
                          <a:ea typeface="+mn-ea"/>
                          <a:cs typeface="+mn-cs"/>
                        </a:rPr>
                        <a:t>Publisher - Book</a:t>
                      </a:r>
                      <a:endParaRPr lang="en-US" sz="1400" noProof="1">
                        <a:latin typeface="Roboto"/>
                      </a:endParaRPr>
                    </a:p>
                  </a:txBody>
                  <a:tcPr marL="123727" marR="123727" marT="61864" marB="61864">
                    <a:solidFill>
                      <a:schemeClr val="accent2">
                        <a:lumMod val="20000"/>
                        <a:lumOff val="80000"/>
                      </a:schemeClr>
                    </a:solidFill>
                  </a:tcPr>
                </a:tc>
                <a:tc>
                  <a:txBody>
                    <a:bodyPr/>
                    <a:lstStyle/>
                    <a:p>
                      <a:pPr algn="ctr"/>
                      <a:r>
                        <a:rPr lang="en-US" sz="1400" kern="1200" noProof="1">
                          <a:solidFill>
                            <a:schemeClr val="dk1"/>
                          </a:solidFill>
                          <a:effectLst/>
                          <a:latin typeface="Roboto"/>
                          <a:ea typeface="+mn-ea"/>
                          <a:cs typeface="+mn-cs"/>
                        </a:rPr>
                        <a:t>1-n</a:t>
                      </a:r>
                      <a:endParaRPr lang="en-US" sz="1400" noProof="1">
                        <a:latin typeface="Roboto"/>
                      </a:endParaRPr>
                    </a:p>
                  </a:txBody>
                  <a:tcPr marL="123727" marR="123727" marT="61864" marB="61864">
                    <a:solidFill>
                      <a:schemeClr val="accent2">
                        <a:lumMod val="20000"/>
                        <a:lumOff val="80000"/>
                      </a:schemeClr>
                    </a:solidFill>
                  </a:tcPr>
                </a:tc>
                <a:tc>
                  <a:txBody>
                    <a:bodyPr/>
                    <a:lstStyle/>
                    <a:p>
                      <a:r>
                        <a:rPr lang="en-US" sz="1200" kern="1200" noProof="1">
                          <a:solidFill>
                            <a:schemeClr val="dk1"/>
                          </a:solidFill>
                          <a:effectLst/>
                          <a:latin typeface="Roboto"/>
                          <a:ea typeface="+mn-ea"/>
                          <a:cs typeface="+mn-cs"/>
                        </a:rPr>
                        <a:t>Một nhà xuất bản có thể xuất bản nhiều cuốn sách khác nhau</a:t>
                      </a:r>
                    </a:p>
                    <a:p>
                      <a:r>
                        <a:rPr lang="en-US" sz="1200" kern="1200" noProof="1">
                          <a:solidFill>
                            <a:schemeClr val="dk1"/>
                          </a:solidFill>
                          <a:effectLst/>
                          <a:latin typeface="Roboto"/>
                          <a:ea typeface="+mn-ea"/>
                          <a:cs typeface="+mn-cs"/>
                        </a:rPr>
                        <a:t>Mỗi cuốn sách được xuất bản bởi một nhà xuất bản</a:t>
                      </a:r>
                      <a:endParaRPr lang="en-US" sz="1200" noProof="1">
                        <a:latin typeface="Roboto"/>
                      </a:endParaRPr>
                    </a:p>
                  </a:txBody>
                  <a:tcPr marL="123727" marR="123727" marT="61864" marB="61864">
                    <a:solidFill>
                      <a:schemeClr val="accent2">
                        <a:lumMod val="20000"/>
                        <a:lumOff val="80000"/>
                      </a:schemeClr>
                    </a:solidFill>
                  </a:tcPr>
                </a:tc>
                <a:extLst>
                  <a:ext uri="{0D108BD9-81ED-4DB2-BD59-A6C34878D82A}">
                    <a16:rowId xmlns:a16="http://schemas.microsoft.com/office/drawing/2014/main" val="2034885970"/>
                  </a:ext>
                </a:extLst>
              </a:tr>
              <a:tr h="501781">
                <a:tc>
                  <a:txBody>
                    <a:bodyPr/>
                    <a:lstStyle/>
                    <a:p>
                      <a:pPr algn="ctr"/>
                      <a:r>
                        <a:rPr lang="en-US" sz="1400" noProof="1">
                          <a:latin typeface="Roboto"/>
                        </a:rPr>
                        <a:t>R4</a:t>
                      </a:r>
                    </a:p>
                  </a:txBody>
                  <a:tcPr marL="123727" marR="123727" marT="61864" marB="61864">
                    <a:solidFill>
                      <a:schemeClr val="bg1">
                        <a:lumMod val="95000"/>
                      </a:schemeClr>
                    </a:solidFill>
                  </a:tcPr>
                </a:tc>
                <a:tc>
                  <a:txBody>
                    <a:bodyPr/>
                    <a:lstStyle/>
                    <a:p>
                      <a:pPr marL="0" marR="0" indent="0" algn="ctr">
                        <a:lnSpc>
                          <a:spcPct val="150000"/>
                        </a:lnSpc>
                        <a:spcBef>
                          <a:spcPts val="0"/>
                        </a:spcBef>
                        <a:spcAft>
                          <a:spcPts val="0"/>
                        </a:spcAft>
                      </a:pPr>
                      <a:r>
                        <a:rPr lang="en-US" sz="1400" noProof="1">
                          <a:effectLst/>
                          <a:latin typeface="Roboto"/>
                          <a:ea typeface="Times New Roman" panose="02020603050405020304" pitchFamily="18" charset="0"/>
                        </a:rPr>
                        <a:t>Section - Category</a:t>
                      </a:r>
                    </a:p>
                  </a:txBody>
                  <a:tcPr marL="68580" marR="68580" marT="0" marB="0">
                    <a:solidFill>
                      <a:schemeClr val="bg1">
                        <a:lumMod val="95000"/>
                      </a:schemeClr>
                    </a:solidFill>
                  </a:tcPr>
                </a:tc>
                <a:tc>
                  <a:txBody>
                    <a:bodyPr/>
                    <a:lstStyle/>
                    <a:p>
                      <a:pPr algn="ctr"/>
                      <a:r>
                        <a:rPr lang="en-US" sz="1400" kern="1200" noProof="1">
                          <a:solidFill>
                            <a:schemeClr val="dk1"/>
                          </a:solidFill>
                          <a:effectLst/>
                          <a:latin typeface="Roboto"/>
                          <a:ea typeface="+mn-ea"/>
                          <a:cs typeface="+mn-cs"/>
                        </a:rPr>
                        <a:t>1-n</a:t>
                      </a:r>
                      <a:endParaRPr lang="en-US" sz="1400" noProof="1">
                        <a:latin typeface="Roboto"/>
                      </a:endParaRPr>
                    </a:p>
                  </a:txBody>
                  <a:tcPr marL="123727" marR="123727" marT="61864" marB="61864">
                    <a:solidFill>
                      <a:schemeClr val="bg1">
                        <a:lumMod val="95000"/>
                      </a:schemeClr>
                    </a:solidFill>
                  </a:tcPr>
                </a:tc>
                <a:tc>
                  <a:txBody>
                    <a:bodyPr/>
                    <a:lstStyle/>
                    <a:p>
                      <a:r>
                        <a:rPr lang="en-US" sz="1200" kern="1200" noProof="1">
                          <a:solidFill>
                            <a:schemeClr val="dk1"/>
                          </a:solidFill>
                          <a:effectLst/>
                          <a:latin typeface="Roboto"/>
                          <a:ea typeface="+mn-ea"/>
                          <a:cs typeface="+mn-cs"/>
                        </a:rPr>
                        <a:t>Một lĩnh vực có thể có nhiều phân loại chi tiết khác nhau</a:t>
                      </a:r>
                    </a:p>
                    <a:p>
                      <a:r>
                        <a:rPr lang="en-US" sz="1200" kern="1200" noProof="1">
                          <a:solidFill>
                            <a:schemeClr val="dk1"/>
                          </a:solidFill>
                          <a:effectLst/>
                          <a:latin typeface="Roboto"/>
                          <a:ea typeface="+mn-ea"/>
                          <a:cs typeface="+mn-cs"/>
                        </a:rPr>
                        <a:t>Mỗi phân loại thuộc một lĩnh vực duy nhất</a:t>
                      </a:r>
                      <a:endParaRPr lang="en-US" sz="1200" noProof="1">
                        <a:latin typeface="Roboto"/>
                      </a:endParaRPr>
                    </a:p>
                  </a:txBody>
                  <a:tcPr marL="123727" marR="123727" marT="61864" marB="61864">
                    <a:solidFill>
                      <a:schemeClr val="bg1">
                        <a:lumMod val="95000"/>
                      </a:schemeClr>
                    </a:solidFill>
                  </a:tcPr>
                </a:tc>
                <a:extLst>
                  <a:ext uri="{0D108BD9-81ED-4DB2-BD59-A6C34878D82A}">
                    <a16:rowId xmlns:a16="http://schemas.microsoft.com/office/drawing/2014/main" val="1680241007"/>
                  </a:ext>
                </a:extLst>
              </a:tr>
              <a:tr h="501781">
                <a:tc>
                  <a:txBody>
                    <a:bodyPr/>
                    <a:lstStyle/>
                    <a:p>
                      <a:pPr algn="ctr"/>
                      <a:r>
                        <a:rPr lang="en-US" sz="1400" noProof="1">
                          <a:latin typeface="Roboto"/>
                        </a:rPr>
                        <a:t>R5</a:t>
                      </a:r>
                    </a:p>
                  </a:txBody>
                  <a:tcPr marL="123727" marR="123727" marT="61864" marB="61864">
                    <a:solidFill>
                      <a:schemeClr val="accent2">
                        <a:lumMod val="20000"/>
                        <a:lumOff val="80000"/>
                      </a:schemeClr>
                    </a:solidFill>
                  </a:tcPr>
                </a:tc>
                <a:tc>
                  <a:txBody>
                    <a:bodyPr/>
                    <a:lstStyle/>
                    <a:p>
                      <a:pPr marL="0" marR="0" indent="0" algn="ctr">
                        <a:lnSpc>
                          <a:spcPct val="150000"/>
                        </a:lnSpc>
                        <a:spcBef>
                          <a:spcPts val="0"/>
                        </a:spcBef>
                        <a:spcAft>
                          <a:spcPts val="0"/>
                        </a:spcAft>
                      </a:pPr>
                      <a:r>
                        <a:rPr lang="en-US" sz="1400" noProof="1">
                          <a:effectLst/>
                          <a:latin typeface="Roboto"/>
                          <a:ea typeface="Times New Roman" panose="02020603050405020304" pitchFamily="18" charset="0"/>
                        </a:rPr>
                        <a:t>Book– Borrowed_detail</a:t>
                      </a:r>
                    </a:p>
                  </a:txBody>
                  <a:tcPr marL="68580" marR="68580" marT="0" marB="0">
                    <a:solidFill>
                      <a:schemeClr val="accent2">
                        <a:lumMod val="20000"/>
                        <a:lumOff val="80000"/>
                      </a:schemeClr>
                    </a:solidFill>
                  </a:tcPr>
                </a:tc>
                <a:tc>
                  <a:txBody>
                    <a:bodyPr/>
                    <a:lstStyle/>
                    <a:p>
                      <a:pPr algn="ctr"/>
                      <a:r>
                        <a:rPr lang="en-US" sz="1400" noProof="1">
                          <a:latin typeface="Roboto"/>
                        </a:rPr>
                        <a:t>1-1</a:t>
                      </a:r>
                    </a:p>
                  </a:txBody>
                  <a:tcPr marL="123727" marR="123727" marT="61864" marB="61864">
                    <a:solidFill>
                      <a:schemeClr val="accent2">
                        <a:lumMod val="20000"/>
                        <a:lumOff val="80000"/>
                      </a:schemeClr>
                    </a:solidFill>
                  </a:tcPr>
                </a:tc>
                <a:tc>
                  <a:txBody>
                    <a:bodyPr/>
                    <a:lstStyle/>
                    <a:p>
                      <a:pPr marL="0" marR="0" indent="0" algn="just">
                        <a:lnSpc>
                          <a:spcPct val="150000"/>
                        </a:lnSpc>
                        <a:spcBef>
                          <a:spcPts val="0"/>
                        </a:spcBef>
                        <a:spcAft>
                          <a:spcPts val="0"/>
                        </a:spcAft>
                      </a:pPr>
                      <a:r>
                        <a:rPr lang="en-US" sz="1200" noProof="1">
                          <a:effectLst/>
                          <a:latin typeface="Roboto"/>
                          <a:ea typeface="Times New Roman" panose="02020603050405020304" pitchFamily="18" charset="0"/>
                        </a:rPr>
                        <a:t>Một cuốn sách chỉ có 1 chi tiết mượn</a:t>
                      </a:r>
                    </a:p>
                    <a:p>
                      <a:pPr marL="0" marR="0" indent="0" algn="just">
                        <a:lnSpc>
                          <a:spcPct val="150000"/>
                        </a:lnSpc>
                        <a:spcBef>
                          <a:spcPts val="0"/>
                        </a:spcBef>
                        <a:spcAft>
                          <a:spcPts val="0"/>
                        </a:spcAft>
                      </a:pPr>
                      <a:r>
                        <a:rPr lang="en-US" sz="1200" noProof="1">
                          <a:effectLst/>
                          <a:latin typeface="Roboto"/>
                          <a:ea typeface="Times New Roman" panose="02020603050405020304" pitchFamily="18" charset="0"/>
                        </a:rPr>
                        <a:t>Mỗi chi tiết mượn thuộc về một cuốn sách </a:t>
                      </a:r>
                    </a:p>
                  </a:txBody>
                  <a:tcPr marL="68580" marR="68580" marT="0" marB="0">
                    <a:solidFill>
                      <a:schemeClr val="accent2">
                        <a:lumMod val="20000"/>
                        <a:lumOff val="80000"/>
                      </a:schemeClr>
                    </a:solidFill>
                  </a:tcPr>
                </a:tc>
                <a:extLst>
                  <a:ext uri="{0D108BD9-81ED-4DB2-BD59-A6C34878D82A}">
                    <a16:rowId xmlns:a16="http://schemas.microsoft.com/office/drawing/2014/main" val="2380077465"/>
                  </a:ext>
                </a:extLst>
              </a:tr>
              <a:tr h="501781">
                <a:tc>
                  <a:txBody>
                    <a:bodyPr/>
                    <a:lstStyle/>
                    <a:p>
                      <a:pPr algn="ctr"/>
                      <a:r>
                        <a:rPr lang="en-US" sz="1400" noProof="1">
                          <a:latin typeface="Roboto"/>
                        </a:rPr>
                        <a:t>R6</a:t>
                      </a:r>
                    </a:p>
                  </a:txBody>
                  <a:tcPr marL="123727" marR="123727" marT="61864" marB="61864">
                    <a:solidFill>
                      <a:schemeClr val="bg1">
                        <a:lumMod val="95000"/>
                      </a:schemeClr>
                    </a:solidFill>
                  </a:tcPr>
                </a:tc>
                <a:tc>
                  <a:txBody>
                    <a:bodyPr/>
                    <a:lstStyle/>
                    <a:p>
                      <a:pPr algn="ctr"/>
                      <a:r>
                        <a:rPr lang="en-US" sz="1400" kern="1200" noProof="1">
                          <a:solidFill>
                            <a:schemeClr val="dk1"/>
                          </a:solidFill>
                          <a:effectLst/>
                          <a:latin typeface="Roboto"/>
                          <a:ea typeface="+mn-ea"/>
                          <a:cs typeface="+mn-cs"/>
                        </a:rPr>
                        <a:t>User– Borrowed_detail</a:t>
                      </a:r>
                      <a:endParaRPr lang="en-US" sz="1400" noProof="1">
                        <a:latin typeface="Roboto"/>
                      </a:endParaRPr>
                    </a:p>
                  </a:txBody>
                  <a:tcPr marL="123727" marR="123727" marT="61864" marB="61864">
                    <a:solidFill>
                      <a:schemeClr val="bg1">
                        <a:lumMod val="95000"/>
                      </a:schemeClr>
                    </a:solidFill>
                  </a:tcPr>
                </a:tc>
                <a:tc>
                  <a:txBody>
                    <a:bodyPr/>
                    <a:lstStyle/>
                    <a:p>
                      <a:pPr algn="ctr"/>
                      <a:r>
                        <a:rPr lang="en-US" sz="1400" kern="1200" noProof="1">
                          <a:solidFill>
                            <a:schemeClr val="dk1"/>
                          </a:solidFill>
                          <a:effectLst/>
                          <a:latin typeface="Roboto"/>
                          <a:ea typeface="+mn-ea"/>
                          <a:cs typeface="+mn-cs"/>
                        </a:rPr>
                        <a:t>1-n</a:t>
                      </a:r>
                      <a:endParaRPr lang="en-US" sz="1400" noProof="1">
                        <a:latin typeface="Roboto"/>
                      </a:endParaRPr>
                    </a:p>
                  </a:txBody>
                  <a:tcPr marL="123727" marR="123727" marT="61864" marB="61864">
                    <a:solidFill>
                      <a:schemeClr val="bg1">
                        <a:lumMod val="95000"/>
                      </a:schemeClr>
                    </a:solidFill>
                  </a:tcPr>
                </a:tc>
                <a:tc>
                  <a:txBody>
                    <a:bodyPr/>
                    <a:lstStyle/>
                    <a:p>
                      <a:pPr marL="0" marR="0" indent="0" algn="just">
                        <a:lnSpc>
                          <a:spcPct val="150000"/>
                        </a:lnSpc>
                        <a:spcBef>
                          <a:spcPts val="0"/>
                        </a:spcBef>
                        <a:spcAft>
                          <a:spcPts val="0"/>
                        </a:spcAft>
                      </a:pPr>
                      <a:r>
                        <a:rPr lang="en-US" sz="1200" noProof="1">
                          <a:effectLst/>
                          <a:latin typeface="Roboto"/>
                          <a:ea typeface="Times New Roman" panose="02020603050405020304" pitchFamily="18" charset="0"/>
                        </a:rPr>
                        <a:t>Một độc giả có thể mượn nhiều cuốn sách cùng lúc</a:t>
                      </a:r>
                    </a:p>
                    <a:p>
                      <a:pPr marL="0" marR="0" indent="0" algn="just">
                        <a:lnSpc>
                          <a:spcPct val="150000"/>
                        </a:lnSpc>
                        <a:spcBef>
                          <a:spcPts val="0"/>
                        </a:spcBef>
                        <a:spcAft>
                          <a:spcPts val="0"/>
                        </a:spcAft>
                      </a:pPr>
                      <a:r>
                        <a:rPr lang="en-US" sz="1200" noProof="1">
                          <a:effectLst/>
                          <a:latin typeface="Roboto"/>
                          <a:ea typeface="Times New Roman" panose="02020603050405020304" pitchFamily="18" charset="0"/>
                        </a:rPr>
                        <a:t>Mỗi cuốn sách chỉ được mượn bởi một độc giả tại một thời điểm</a:t>
                      </a:r>
                    </a:p>
                  </a:txBody>
                  <a:tcPr marL="68580" marR="68580" marT="0" marB="0">
                    <a:solidFill>
                      <a:schemeClr val="bg1">
                        <a:lumMod val="95000"/>
                      </a:schemeClr>
                    </a:solidFill>
                  </a:tcPr>
                </a:tc>
                <a:extLst>
                  <a:ext uri="{0D108BD9-81ED-4DB2-BD59-A6C34878D82A}">
                    <a16:rowId xmlns:a16="http://schemas.microsoft.com/office/drawing/2014/main" val="146038677"/>
                  </a:ext>
                </a:extLst>
              </a:tr>
            </a:tbl>
          </a:graphicData>
        </a:graphic>
      </p:graphicFrame>
    </p:spTree>
    <p:extLst>
      <p:ext uri="{BB962C8B-B14F-4D97-AF65-F5344CB8AC3E}">
        <p14:creationId xmlns:p14="http://schemas.microsoft.com/office/powerpoint/2010/main" val="4113263361"/>
      </p:ext>
    </p:extLst>
  </p:cSld>
  <p:clrMapOvr>
    <a:masterClrMapping/>
  </p:clrMapOvr>
  <mc:AlternateContent xmlns:mc="http://schemas.openxmlformats.org/markup-compatibility/2006" xmlns:p14="http://schemas.microsoft.com/office/powerpoint/2010/main">
    <mc:Choice Requires="p14">
      <p:transition p14:dur="0" advTm="3783"/>
    </mc:Choice>
    <mc:Fallback xmlns="">
      <p:transition advTm="3783"/>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6"/>
          <p:cNvSpPr>
            <a:spLocks/>
          </p:cNvSpPr>
          <p:nvPr/>
        </p:nvSpPr>
        <p:spPr bwMode="auto">
          <a:xfrm>
            <a:off x="1524249" y="777714"/>
            <a:ext cx="884388" cy="772381"/>
          </a:xfrm>
          <a:custGeom>
            <a:avLst/>
            <a:gdLst>
              <a:gd name="T0" fmla="*/ 0 w 714"/>
              <a:gd name="T1" fmla="*/ 617 h 617"/>
              <a:gd name="T2" fmla="*/ 355 w 714"/>
              <a:gd name="T3" fmla="*/ 0 h 617"/>
              <a:gd name="T4" fmla="*/ 714 w 714"/>
              <a:gd name="T5" fmla="*/ 617 h 617"/>
              <a:gd name="T6" fmla="*/ 0 w 714"/>
              <a:gd name="T7" fmla="*/ 617 h 617"/>
              <a:gd name="T8" fmla="*/ 0 w 714"/>
              <a:gd name="T9" fmla="*/ 617 h 617"/>
              <a:gd name="T10" fmla="*/ 0 60000 65536"/>
              <a:gd name="T11" fmla="*/ 0 60000 65536"/>
              <a:gd name="T12" fmla="*/ 0 60000 65536"/>
              <a:gd name="T13" fmla="*/ 0 60000 65536"/>
              <a:gd name="T14" fmla="*/ 0 60000 65536"/>
              <a:gd name="T15" fmla="*/ 0 w 714"/>
              <a:gd name="T16" fmla="*/ 0 h 617"/>
              <a:gd name="T17" fmla="*/ 714 w 714"/>
              <a:gd name="T18" fmla="*/ 617 h 617"/>
            </a:gdLst>
            <a:ahLst/>
            <a:cxnLst>
              <a:cxn ang="T10">
                <a:pos x="T0" y="T1"/>
              </a:cxn>
              <a:cxn ang="T11">
                <a:pos x="T2" y="T3"/>
              </a:cxn>
              <a:cxn ang="T12">
                <a:pos x="T4" y="T5"/>
              </a:cxn>
              <a:cxn ang="T13">
                <a:pos x="T6" y="T7"/>
              </a:cxn>
              <a:cxn ang="T14">
                <a:pos x="T8" y="T9"/>
              </a:cxn>
            </a:cxnLst>
            <a:rect l="T15" t="T16" r="T17" b="T18"/>
            <a:pathLst>
              <a:path w="714" h="617">
                <a:moveTo>
                  <a:pt x="0" y="617"/>
                </a:moveTo>
                <a:lnTo>
                  <a:pt x="355" y="0"/>
                </a:lnTo>
                <a:lnTo>
                  <a:pt x="714" y="617"/>
                </a:lnTo>
                <a:lnTo>
                  <a:pt x="0" y="617"/>
                </a:lnTo>
                <a:close/>
              </a:path>
            </a:pathLst>
          </a:custGeom>
          <a:solidFill>
            <a:srgbClr val="314865"/>
          </a:solidFill>
          <a:ln>
            <a:noFill/>
          </a:ln>
        </p:spPr>
        <p:txBody>
          <a:bodyPr tIns="132292"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a:solidFill>
                  <a:schemeClr val="bg1"/>
                </a:solidFill>
                <a:latin typeface="Roboto"/>
                <a:ea typeface="微软雅黑" panose="020B0503020204020204" pitchFamily="34" charset="-122"/>
              </a:rPr>
              <a:t>1</a:t>
            </a:r>
          </a:p>
        </p:txBody>
      </p:sp>
      <p:sp>
        <p:nvSpPr>
          <p:cNvPr id="25" name="Freeform 7"/>
          <p:cNvSpPr>
            <a:spLocks/>
          </p:cNvSpPr>
          <p:nvPr/>
        </p:nvSpPr>
        <p:spPr bwMode="auto">
          <a:xfrm>
            <a:off x="2016611" y="1672600"/>
            <a:ext cx="877388" cy="760714"/>
          </a:xfrm>
          <a:custGeom>
            <a:avLst/>
            <a:gdLst>
              <a:gd name="T0" fmla="*/ 0 w 709"/>
              <a:gd name="T1" fmla="*/ 2147483646 h 614"/>
              <a:gd name="T2" fmla="*/ 2147483646 w 709"/>
              <a:gd name="T3" fmla="*/ 0 h 614"/>
              <a:gd name="T4" fmla="*/ 2147483646 w 709"/>
              <a:gd name="T5" fmla="*/ 2147483646 h 614"/>
              <a:gd name="T6" fmla="*/ 0 w 709"/>
              <a:gd name="T7" fmla="*/ 2147483646 h 614"/>
              <a:gd name="T8" fmla="*/ 0 w 709"/>
              <a:gd name="T9" fmla="*/ 2147483646 h 6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 h="614">
                <a:moveTo>
                  <a:pt x="0" y="614"/>
                </a:moveTo>
                <a:lnTo>
                  <a:pt x="355" y="0"/>
                </a:lnTo>
                <a:lnTo>
                  <a:pt x="709" y="614"/>
                </a:lnTo>
                <a:lnTo>
                  <a:pt x="0" y="614"/>
                </a:lnTo>
                <a:close/>
              </a:path>
            </a:pathLst>
          </a:custGeom>
          <a:solidFill>
            <a:srgbClr val="314865"/>
          </a:solidFill>
          <a:ln>
            <a:noFill/>
          </a:ln>
        </p:spPr>
        <p:txBody>
          <a:bodyPr anchor="ctr" anchorCtr="1"/>
          <a:lstStyle/>
          <a:p>
            <a:endParaRPr lang="zh-CN" altLang="en-US" sz="1400">
              <a:solidFill>
                <a:schemeClr val="bg1"/>
              </a:solidFill>
              <a:latin typeface="Roboto"/>
            </a:endParaRPr>
          </a:p>
        </p:txBody>
      </p:sp>
      <p:sp>
        <p:nvSpPr>
          <p:cNvPr id="26" name="Freeform 8"/>
          <p:cNvSpPr>
            <a:spLocks/>
          </p:cNvSpPr>
          <p:nvPr/>
        </p:nvSpPr>
        <p:spPr bwMode="auto">
          <a:xfrm>
            <a:off x="517351" y="2555822"/>
            <a:ext cx="1316082" cy="760714"/>
          </a:xfrm>
          <a:custGeom>
            <a:avLst/>
            <a:gdLst>
              <a:gd name="T0" fmla="*/ 2147483646 w 1063"/>
              <a:gd name="T1" fmla="*/ 0 h 615"/>
              <a:gd name="T2" fmla="*/ 0 w 1063"/>
              <a:gd name="T3" fmla="*/ 2147483646 h 615"/>
              <a:gd name="T4" fmla="*/ 2147483646 w 1063"/>
              <a:gd name="T5" fmla="*/ 2147483646 h 615"/>
              <a:gd name="T6" fmla="*/ 2147483646 w 1063"/>
              <a:gd name="T7" fmla="*/ 0 h 615"/>
              <a:gd name="T8" fmla="*/ 2147483646 w 1063"/>
              <a:gd name="T9" fmla="*/ 0 h 615"/>
              <a:gd name="T10" fmla="*/ 0 60000 65536"/>
              <a:gd name="T11" fmla="*/ 0 60000 65536"/>
              <a:gd name="T12" fmla="*/ 0 60000 65536"/>
              <a:gd name="T13" fmla="*/ 0 60000 65536"/>
              <a:gd name="T14" fmla="*/ 0 60000 65536"/>
              <a:gd name="T15" fmla="*/ 0 w 1063"/>
              <a:gd name="T16" fmla="*/ 0 h 615"/>
              <a:gd name="T17" fmla="*/ 1063 w 1063"/>
              <a:gd name="T18" fmla="*/ 615 h 615"/>
            </a:gdLst>
            <a:ahLst/>
            <a:cxnLst>
              <a:cxn ang="T10">
                <a:pos x="T0" y="T1"/>
              </a:cxn>
              <a:cxn ang="T11">
                <a:pos x="T2" y="T3"/>
              </a:cxn>
              <a:cxn ang="T12">
                <a:pos x="T4" y="T5"/>
              </a:cxn>
              <a:cxn ang="T13">
                <a:pos x="T6" y="T7"/>
              </a:cxn>
              <a:cxn ang="T14">
                <a:pos x="T8" y="T9"/>
              </a:cxn>
            </a:cxnLst>
            <a:rect l="T15" t="T16" r="T17" b="T18"/>
            <a:pathLst>
              <a:path w="1063" h="615">
                <a:moveTo>
                  <a:pt x="354" y="0"/>
                </a:moveTo>
                <a:lnTo>
                  <a:pt x="0" y="615"/>
                </a:lnTo>
                <a:lnTo>
                  <a:pt x="708" y="615"/>
                </a:lnTo>
                <a:lnTo>
                  <a:pt x="1063" y="0"/>
                </a:lnTo>
                <a:lnTo>
                  <a:pt x="354" y="0"/>
                </a:lnTo>
                <a:close/>
              </a:path>
            </a:pathLst>
          </a:custGeom>
          <a:solidFill>
            <a:srgbClr val="314865"/>
          </a:solidFill>
          <a:ln>
            <a:noFill/>
          </a:ln>
        </p:spPr>
        <p:txBody>
          <a:bodyPr tIns="0" anchor="ctr" anchorCtr="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400" b="1" dirty="0">
                <a:solidFill>
                  <a:schemeClr val="bg1"/>
                </a:solidFill>
                <a:latin typeface="Roboto"/>
                <a:ea typeface="微软雅黑" panose="020B0503020204020204" pitchFamily="34" charset="-122"/>
              </a:rPr>
              <a:t>3</a:t>
            </a:r>
          </a:p>
        </p:txBody>
      </p:sp>
      <p:sp>
        <p:nvSpPr>
          <p:cNvPr id="27" name="Freeform 9"/>
          <p:cNvSpPr>
            <a:spLocks/>
          </p:cNvSpPr>
          <p:nvPr/>
        </p:nvSpPr>
        <p:spPr bwMode="auto">
          <a:xfrm>
            <a:off x="1019049" y="1672600"/>
            <a:ext cx="1312582" cy="760714"/>
          </a:xfrm>
          <a:custGeom>
            <a:avLst/>
            <a:gdLst>
              <a:gd name="T0" fmla="*/ 2147483646 w 1060"/>
              <a:gd name="T1" fmla="*/ 0 h 614"/>
              <a:gd name="T2" fmla="*/ 2147483646 w 1060"/>
              <a:gd name="T3" fmla="*/ 0 h 614"/>
              <a:gd name="T4" fmla="*/ 0 w 1060"/>
              <a:gd name="T5" fmla="*/ 2147483646 h 614"/>
              <a:gd name="T6" fmla="*/ 2147483646 w 1060"/>
              <a:gd name="T7" fmla="*/ 2147483646 h 614"/>
              <a:gd name="T8" fmla="*/ 2147483646 w 1060"/>
              <a:gd name="T9" fmla="*/ 0 h 614"/>
              <a:gd name="T10" fmla="*/ 0 60000 65536"/>
              <a:gd name="T11" fmla="*/ 0 60000 65536"/>
              <a:gd name="T12" fmla="*/ 0 60000 65536"/>
              <a:gd name="T13" fmla="*/ 0 60000 65536"/>
              <a:gd name="T14" fmla="*/ 0 60000 65536"/>
              <a:gd name="T15" fmla="*/ 0 w 1060"/>
              <a:gd name="T16" fmla="*/ 0 h 614"/>
              <a:gd name="T17" fmla="*/ 1060 w 1060"/>
              <a:gd name="T18" fmla="*/ 614 h 614"/>
            </a:gdLst>
            <a:ahLst/>
            <a:cxnLst>
              <a:cxn ang="T10">
                <a:pos x="T0" y="T1"/>
              </a:cxn>
              <a:cxn ang="T11">
                <a:pos x="T2" y="T3"/>
              </a:cxn>
              <a:cxn ang="T12">
                <a:pos x="T4" y="T5"/>
              </a:cxn>
              <a:cxn ang="T13">
                <a:pos x="T6" y="T7"/>
              </a:cxn>
              <a:cxn ang="T14">
                <a:pos x="T8" y="T9"/>
              </a:cxn>
            </a:cxnLst>
            <a:rect l="T15" t="T16" r="T17" b="T18"/>
            <a:pathLst>
              <a:path w="1060" h="614">
                <a:moveTo>
                  <a:pt x="1060" y="0"/>
                </a:moveTo>
                <a:lnTo>
                  <a:pt x="352" y="0"/>
                </a:lnTo>
                <a:lnTo>
                  <a:pt x="0" y="614"/>
                </a:lnTo>
                <a:lnTo>
                  <a:pt x="708" y="614"/>
                </a:lnTo>
                <a:lnTo>
                  <a:pt x="1060" y="0"/>
                </a:lnTo>
                <a:close/>
              </a:path>
            </a:pathLst>
          </a:custGeom>
          <a:solidFill>
            <a:srgbClr val="314865"/>
          </a:solidFill>
          <a:ln>
            <a:noFill/>
          </a:ln>
        </p:spPr>
        <p:txBody>
          <a:bodyPr tIns="0" anchor="ctr" anchorCtr="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400" b="1" dirty="0">
                <a:solidFill>
                  <a:schemeClr val="bg1"/>
                </a:solidFill>
                <a:latin typeface="Roboto"/>
                <a:ea typeface="微软雅黑" panose="020B0503020204020204" pitchFamily="34" charset="-122"/>
              </a:rPr>
              <a:t>2</a:t>
            </a:r>
          </a:p>
        </p:txBody>
      </p:sp>
      <p:sp>
        <p:nvSpPr>
          <p:cNvPr id="28" name="Freeform 10"/>
          <p:cNvSpPr>
            <a:spLocks/>
          </p:cNvSpPr>
          <p:nvPr/>
        </p:nvSpPr>
        <p:spPr bwMode="auto">
          <a:xfrm>
            <a:off x="1524249" y="2555822"/>
            <a:ext cx="1844614" cy="764214"/>
          </a:xfrm>
          <a:custGeom>
            <a:avLst/>
            <a:gdLst>
              <a:gd name="T0" fmla="*/ 2147483646 w 1489"/>
              <a:gd name="T1" fmla="*/ 0 h 617"/>
              <a:gd name="T2" fmla="*/ 2147483646 w 1489"/>
              <a:gd name="T3" fmla="*/ 0 h 617"/>
              <a:gd name="T4" fmla="*/ 2147483646 w 1489"/>
              <a:gd name="T5" fmla="*/ 0 h 617"/>
              <a:gd name="T6" fmla="*/ 0 w 1489"/>
              <a:gd name="T7" fmla="*/ 2147483646 h 617"/>
              <a:gd name="T8" fmla="*/ 2147483646 w 1489"/>
              <a:gd name="T9" fmla="*/ 2147483646 h 617"/>
              <a:gd name="T10" fmla="*/ 2147483646 w 1489"/>
              <a:gd name="T11" fmla="*/ 2147483646 h 617"/>
              <a:gd name="T12" fmla="*/ 2147483646 w 1489"/>
              <a:gd name="T13" fmla="*/ 2147483646 h 617"/>
              <a:gd name="T14" fmla="*/ 2147483646 w 1489"/>
              <a:gd name="T15" fmla="*/ 0 h 6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89" h="617">
                <a:moveTo>
                  <a:pt x="1137" y="0"/>
                </a:moveTo>
                <a:lnTo>
                  <a:pt x="360" y="0"/>
                </a:lnTo>
                <a:lnTo>
                  <a:pt x="355" y="0"/>
                </a:lnTo>
                <a:lnTo>
                  <a:pt x="0" y="617"/>
                </a:lnTo>
                <a:lnTo>
                  <a:pt x="709" y="617"/>
                </a:lnTo>
                <a:lnTo>
                  <a:pt x="714" y="617"/>
                </a:lnTo>
                <a:lnTo>
                  <a:pt x="1489" y="617"/>
                </a:lnTo>
                <a:lnTo>
                  <a:pt x="1137" y="0"/>
                </a:lnTo>
                <a:close/>
              </a:path>
            </a:pathLst>
          </a:custGeom>
          <a:solidFill>
            <a:srgbClr val="314865"/>
          </a:solidFill>
          <a:ln>
            <a:noFill/>
          </a:ln>
        </p:spPr>
        <p:txBody>
          <a:bodyPr/>
          <a:lstStyle/>
          <a:p>
            <a:endParaRPr lang="zh-CN" altLang="en-US" sz="1400">
              <a:solidFill>
                <a:schemeClr val="bg1"/>
              </a:solidFill>
              <a:latin typeface="Roboto"/>
            </a:endParaRPr>
          </a:p>
        </p:txBody>
      </p:sp>
      <p:sp>
        <p:nvSpPr>
          <p:cNvPr id="29" name="文本框 16"/>
          <p:cNvSpPr txBox="1">
            <a:spLocks noChangeArrowheads="1"/>
          </p:cNvSpPr>
          <p:nvPr/>
        </p:nvSpPr>
        <p:spPr bwMode="auto">
          <a:xfrm>
            <a:off x="2476539" y="1065096"/>
            <a:ext cx="4630787" cy="37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400" noProof="1">
                <a:solidFill>
                  <a:schemeClr val="tx1">
                    <a:lumMod val="85000"/>
                    <a:lumOff val="15000"/>
                  </a:schemeClr>
                </a:solidFill>
                <a:latin typeface="Roboto"/>
                <a:ea typeface="微软雅黑" pitchFamily="34" charset="-122"/>
              </a:rPr>
              <a:t>Intents liên quan đến tìm kiếm sách, mượn sách</a:t>
            </a:r>
            <a:endParaRPr lang="en-US" altLang="zh-CN" sz="1400" noProof="1">
              <a:solidFill>
                <a:schemeClr val="tx1">
                  <a:lumMod val="85000"/>
                  <a:lumOff val="15000"/>
                </a:schemeClr>
              </a:solidFill>
              <a:latin typeface="Roboto"/>
              <a:ea typeface="微软雅黑" panose="020B0503020204020204" pitchFamily="34" charset="-122"/>
              <a:sym typeface="Arial" panose="020B0604020202020204" pitchFamily="34" charset="0"/>
            </a:endParaRPr>
          </a:p>
        </p:txBody>
      </p:sp>
      <p:sp>
        <p:nvSpPr>
          <p:cNvPr id="30" name="矩形 17"/>
          <p:cNvSpPr>
            <a:spLocks noChangeArrowheads="1"/>
          </p:cNvSpPr>
          <p:nvPr/>
        </p:nvSpPr>
        <p:spPr bwMode="auto">
          <a:xfrm>
            <a:off x="2439669" y="802213"/>
            <a:ext cx="37900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pPr>
            <a:r>
              <a:rPr lang="en-US" altLang="zh-CN" sz="1600" b="1" noProof="1">
                <a:latin typeface="Roboto"/>
                <a:ea typeface="微软雅黑" panose="020B0503020204020204" pitchFamily="34" charset="-122"/>
              </a:rPr>
              <a:t>Searching_book/Borrowing _book</a:t>
            </a:r>
          </a:p>
        </p:txBody>
      </p:sp>
      <p:sp>
        <p:nvSpPr>
          <p:cNvPr id="31" name="文本框 19"/>
          <p:cNvSpPr txBox="1">
            <a:spLocks noChangeArrowheads="1"/>
          </p:cNvSpPr>
          <p:nvPr/>
        </p:nvSpPr>
        <p:spPr bwMode="auto">
          <a:xfrm>
            <a:off x="2961205" y="1948290"/>
            <a:ext cx="4676054" cy="34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400" noProof="1">
                <a:solidFill>
                  <a:schemeClr val="tx1">
                    <a:lumMod val="85000"/>
                    <a:lumOff val="15000"/>
                  </a:schemeClr>
                </a:solidFill>
                <a:latin typeface="Roboto"/>
                <a:ea typeface="微软雅黑" pitchFamily="34" charset="-122"/>
              </a:rPr>
              <a:t>Intents tra cứu thông tin mượn, trả sách của độc giả</a:t>
            </a:r>
            <a:endParaRPr lang="en-US" altLang="zh-CN" sz="1400" noProof="1">
              <a:solidFill>
                <a:schemeClr val="tx1">
                  <a:lumMod val="85000"/>
                  <a:lumOff val="15000"/>
                </a:schemeClr>
              </a:solidFill>
              <a:latin typeface="Roboto"/>
              <a:ea typeface="微软雅黑" panose="020B0503020204020204" pitchFamily="34" charset="-122"/>
              <a:sym typeface="Arial" panose="020B0604020202020204" pitchFamily="34" charset="0"/>
            </a:endParaRPr>
          </a:p>
        </p:txBody>
      </p:sp>
      <p:sp>
        <p:nvSpPr>
          <p:cNvPr id="32" name="矩形 20"/>
          <p:cNvSpPr>
            <a:spLocks noChangeArrowheads="1"/>
          </p:cNvSpPr>
          <p:nvPr/>
        </p:nvSpPr>
        <p:spPr bwMode="auto">
          <a:xfrm>
            <a:off x="2961205" y="1690101"/>
            <a:ext cx="13055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pPr>
            <a:r>
              <a:rPr lang="en-US" altLang="zh-CN" sz="1600" b="1" noProof="1">
                <a:latin typeface="Roboto"/>
                <a:ea typeface="微软雅黑" panose="020B0503020204020204" pitchFamily="34" charset="-122"/>
              </a:rPr>
              <a:t>User_info</a:t>
            </a:r>
          </a:p>
        </p:txBody>
      </p:sp>
      <p:sp>
        <p:nvSpPr>
          <p:cNvPr id="33" name="文本框 22"/>
          <p:cNvSpPr txBox="1">
            <a:spLocks noChangeArrowheads="1"/>
          </p:cNvSpPr>
          <p:nvPr/>
        </p:nvSpPr>
        <p:spPr bwMode="auto">
          <a:xfrm>
            <a:off x="3504793" y="2855556"/>
            <a:ext cx="5336599" cy="37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400" noProof="1">
                <a:solidFill>
                  <a:schemeClr val="tx1">
                    <a:lumMod val="85000"/>
                    <a:lumOff val="15000"/>
                  </a:schemeClr>
                </a:solidFill>
                <a:latin typeface="Roboto"/>
                <a:ea typeface="微软雅黑" pitchFamily="34" charset="-122"/>
              </a:rPr>
              <a:t>Tra cứu các thông tin cơ bản của thư viện (nội quy, chính sách…)</a:t>
            </a:r>
            <a:endParaRPr lang="en-US" altLang="zh-CN" sz="1400" noProof="1">
              <a:solidFill>
                <a:schemeClr val="tx1">
                  <a:lumMod val="85000"/>
                  <a:lumOff val="15000"/>
                </a:schemeClr>
              </a:solidFill>
              <a:latin typeface="Roboto"/>
              <a:ea typeface="微软雅黑" panose="020B0503020204020204" pitchFamily="34" charset="-122"/>
              <a:sym typeface="Arial" panose="020B0604020202020204" pitchFamily="34" charset="0"/>
            </a:endParaRPr>
          </a:p>
        </p:txBody>
      </p:sp>
      <p:sp>
        <p:nvSpPr>
          <p:cNvPr id="34" name="矩形 23"/>
          <p:cNvSpPr>
            <a:spLocks noChangeArrowheads="1"/>
          </p:cNvSpPr>
          <p:nvPr/>
        </p:nvSpPr>
        <p:spPr bwMode="auto">
          <a:xfrm>
            <a:off x="3496737" y="2587323"/>
            <a:ext cx="15883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pPr>
            <a:r>
              <a:rPr lang="en-US" altLang="zh-CN" sz="1600" b="1" noProof="1">
                <a:latin typeface="Roboto"/>
                <a:ea typeface="微软雅黑" panose="020B0503020204020204" pitchFamily="34" charset="-122"/>
              </a:rPr>
              <a:t>Library_info</a:t>
            </a:r>
          </a:p>
        </p:txBody>
      </p:sp>
      <p:cxnSp>
        <p:nvCxnSpPr>
          <p:cNvPr id="35" name="直接连接符 34"/>
          <p:cNvCxnSpPr/>
          <p:nvPr/>
        </p:nvCxnSpPr>
        <p:spPr>
          <a:xfrm>
            <a:off x="1557849" y="3312905"/>
            <a:ext cx="6768077" cy="0"/>
          </a:xfrm>
          <a:prstGeom prst="line">
            <a:avLst/>
          </a:prstGeom>
          <a:ln w="28575">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050215" y="2424778"/>
            <a:ext cx="5587044" cy="0"/>
          </a:xfrm>
          <a:prstGeom prst="line">
            <a:avLst/>
          </a:prstGeom>
          <a:ln w="28575">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557849" y="1542940"/>
            <a:ext cx="5543725" cy="0"/>
          </a:xfrm>
          <a:prstGeom prst="line">
            <a:avLst/>
          </a:prstGeom>
          <a:ln w="28575">
            <a:solidFill>
              <a:srgbClr val="314865"/>
            </a:solidFill>
          </a:ln>
        </p:spPr>
        <p:style>
          <a:lnRef idx="1">
            <a:schemeClr val="accent1"/>
          </a:lnRef>
          <a:fillRef idx="0">
            <a:schemeClr val="accent1"/>
          </a:fillRef>
          <a:effectRef idx="0">
            <a:schemeClr val="accent1"/>
          </a:effectRef>
          <a:fontRef idx="minor">
            <a:schemeClr val="tx1"/>
          </a:fontRef>
        </p:style>
      </p:cxnSp>
      <p:sp>
        <p:nvSpPr>
          <p:cNvPr id="38" name="矩形 117"/>
          <p:cNvSpPr>
            <a:spLocks noChangeArrowheads="1"/>
          </p:cNvSpPr>
          <p:nvPr/>
        </p:nvSpPr>
        <p:spPr bwMode="auto">
          <a:xfrm>
            <a:off x="1358331" y="3547715"/>
            <a:ext cx="1072730" cy="338554"/>
          </a:xfrm>
          <a:prstGeom prst="rect">
            <a:avLst/>
          </a:prstGeom>
          <a:noFill/>
          <a:ln>
            <a:noFill/>
          </a:ln>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noProof="1">
                <a:latin typeface="Roboto"/>
                <a:ea typeface="微软雅黑" panose="020B0503020204020204" pitchFamily="34" charset="-122"/>
              </a:rPr>
              <a:t>Nội dung</a:t>
            </a:r>
          </a:p>
        </p:txBody>
      </p:sp>
      <p:sp>
        <p:nvSpPr>
          <p:cNvPr id="39" name="矩形 124"/>
          <p:cNvSpPr>
            <a:spLocks noChangeArrowheads="1"/>
          </p:cNvSpPr>
          <p:nvPr/>
        </p:nvSpPr>
        <p:spPr bwMode="auto">
          <a:xfrm>
            <a:off x="1358331" y="3924572"/>
            <a:ext cx="6278928" cy="372410"/>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sz="1400" noProof="1">
                <a:latin typeface="Roboto"/>
              </a:rPr>
              <a:t>Xây dựng bộ Intents, tạo túi từ bằng sheet Excel</a:t>
            </a:r>
            <a:endParaRPr lang="en-US" altLang="zh-CN" sz="1600" noProof="1">
              <a:solidFill>
                <a:schemeClr val="tx1">
                  <a:lumMod val="85000"/>
                  <a:lumOff val="15000"/>
                </a:schemeClr>
              </a:solidFill>
              <a:latin typeface="Roboto"/>
              <a:ea typeface="微软雅黑" panose="020B0503020204020204" pitchFamily="34" charset="-122"/>
              <a:sym typeface="Arial" panose="020B0604020202020204" pitchFamily="34" charset="0"/>
            </a:endParaRPr>
          </a:p>
        </p:txBody>
      </p:sp>
      <p:cxnSp>
        <p:nvCxnSpPr>
          <p:cNvPr id="40" name="直接连接符 39"/>
          <p:cNvCxnSpPr/>
          <p:nvPr/>
        </p:nvCxnSpPr>
        <p:spPr>
          <a:xfrm>
            <a:off x="1394656" y="3897325"/>
            <a:ext cx="1383680" cy="0"/>
          </a:xfrm>
          <a:prstGeom prst="line">
            <a:avLst/>
          </a:prstGeom>
          <a:ln>
            <a:solidFill>
              <a:srgbClr val="58ACDF"/>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42" name="文本框 105"/>
          <p:cNvSpPr txBox="1"/>
          <p:nvPr/>
        </p:nvSpPr>
        <p:spPr>
          <a:xfrm>
            <a:off x="484276" y="190860"/>
            <a:ext cx="3679861"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CHỦ ĐỀ XÂY DỰNG INTENTS</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grpSp>
        <p:nvGrpSpPr>
          <p:cNvPr id="21" name="组合 12"/>
          <p:cNvGrpSpPr/>
          <p:nvPr/>
        </p:nvGrpSpPr>
        <p:grpSpPr>
          <a:xfrm>
            <a:off x="7633457" y="100498"/>
            <a:ext cx="1632108" cy="1092575"/>
            <a:chOff x="1277256" y="1121088"/>
            <a:chExt cx="1549400" cy="1037208"/>
          </a:xfrm>
        </p:grpSpPr>
        <p:sp>
          <p:nvSpPr>
            <p:cNvPr id="22" name="椭圆 13"/>
            <p:cNvSpPr/>
            <p:nvPr/>
          </p:nvSpPr>
          <p:spPr>
            <a:xfrm>
              <a:off x="1533352" y="1121088"/>
              <a:ext cx="1037208" cy="1037208"/>
            </a:xfrm>
            <a:prstGeom prst="ellipse">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3" name="文本框 43"/>
            <p:cNvSpPr txBox="1"/>
            <p:nvPr/>
          </p:nvSpPr>
          <p:spPr>
            <a:xfrm>
              <a:off x="1277256" y="1303685"/>
              <a:ext cx="1549400" cy="672013"/>
            </a:xfrm>
            <a:prstGeom prst="rect">
              <a:avLst/>
            </a:prstGeom>
            <a:noFill/>
          </p:spPr>
          <p:txBody>
            <a:bodyPr wrap="square" rtlCol="0">
              <a:spAutoFit/>
            </a:bodyPr>
            <a:lstStyle/>
            <a:p>
              <a:pPr algn="ctr"/>
              <a:r>
                <a:rPr lang="en-US" altLang="zh-CN" sz="4000" b="1" dirty="0">
                  <a:solidFill>
                    <a:schemeClr val="bg1"/>
                  </a:solidFill>
                  <a:latin typeface="Roboto"/>
                  <a:ea typeface="微软雅黑" panose="020B0503020204020204" pitchFamily="34" charset="-122"/>
                </a:rPr>
                <a:t>02</a:t>
              </a:r>
              <a:endParaRPr lang="en-US" altLang="zh-CN" sz="4400" b="1" dirty="0">
                <a:solidFill>
                  <a:schemeClr val="bg1"/>
                </a:solidFill>
                <a:latin typeface="Roboto"/>
                <a:ea typeface="微软雅黑" panose="020B0503020204020204" pitchFamily="34" charset="-122"/>
              </a:endParaRPr>
            </a:p>
          </p:txBody>
        </p:sp>
      </p:grpSp>
    </p:spTree>
    <p:extLst>
      <p:ext uri="{BB962C8B-B14F-4D97-AF65-F5344CB8AC3E}">
        <p14:creationId xmlns:p14="http://schemas.microsoft.com/office/powerpoint/2010/main" val="3990103569"/>
      </p:ext>
    </p:extLst>
  </p:cSld>
  <p:clrMapOvr>
    <a:masterClrMapping/>
  </p:clrMapOvr>
  <mc:AlternateContent xmlns:mc="http://schemas.openxmlformats.org/markup-compatibility/2006" xmlns:p14="http://schemas.microsoft.com/office/powerpoint/2010/main">
    <mc:Choice Requires="p14">
      <p:transition p14:dur="0" advTm="1775"/>
    </mc:Choice>
    <mc:Fallback xmlns="">
      <p:transition advTm="1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49" name="文本框 105"/>
          <p:cNvSpPr txBox="1"/>
          <p:nvPr/>
        </p:nvSpPr>
        <p:spPr>
          <a:xfrm>
            <a:off x="484277" y="190860"/>
            <a:ext cx="338383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NGUYÊN TẮC TẠO INTENTS</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
        <p:nvSpPr>
          <p:cNvPr id="20" name="Rectangle 19"/>
          <p:cNvSpPr/>
          <p:nvPr/>
        </p:nvSpPr>
        <p:spPr>
          <a:xfrm>
            <a:off x="687109" y="1038415"/>
            <a:ext cx="4491935" cy="2989280"/>
          </a:xfrm>
          <a:prstGeom prst="rect">
            <a:avLst/>
          </a:prstGeom>
        </p:spPr>
        <p:txBody>
          <a:bodyPr wrap="none">
            <a:spAutoFit/>
          </a:bodyPr>
          <a:lstStyle/>
          <a:p>
            <a:pPr marL="285750" lvl="0" indent="-285750">
              <a:lnSpc>
                <a:spcPct val="150000"/>
              </a:lnSpc>
              <a:buFont typeface="Wingdings" panose="05000000000000000000" pitchFamily="2" charset="2"/>
              <a:buChar char="v"/>
            </a:pPr>
            <a:r>
              <a:rPr lang="en-US" sz="1400" noProof="1">
                <a:latin typeface="Roboto"/>
              </a:rPr>
              <a:t>Thay đổi các từ trong câu bằng các từ đồng nghĩa </a:t>
            </a:r>
          </a:p>
          <a:p>
            <a:pPr marL="285750" lvl="0" indent="-285750">
              <a:lnSpc>
                <a:spcPct val="150000"/>
              </a:lnSpc>
              <a:buFont typeface="Wingdings" panose="05000000000000000000" pitchFamily="2" charset="2"/>
              <a:buChar char="v"/>
            </a:pPr>
            <a:r>
              <a:rPr lang="en-US" sz="1400" noProof="1">
                <a:latin typeface="Roboto"/>
              </a:rPr>
              <a:t>Từ đồng nghĩa chỉ một ngữ cảnh cụ thể</a:t>
            </a:r>
          </a:p>
          <a:p>
            <a:pPr marL="285750" lvl="0" indent="-285750">
              <a:lnSpc>
                <a:spcPct val="150000"/>
              </a:lnSpc>
              <a:buFont typeface="Wingdings" panose="05000000000000000000" pitchFamily="2" charset="2"/>
              <a:buChar char="v"/>
            </a:pPr>
            <a:r>
              <a:rPr lang="en-US" sz="1400" noProof="1">
                <a:latin typeface="Roboto"/>
              </a:rPr>
              <a:t>Từ viết tắt</a:t>
            </a:r>
          </a:p>
          <a:p>
            <a:pPr marL="285750" lvl="0" indent="-285750">
              <a:lnSpc>
                <a:spcPct val="150000"/>
              </a:lnSpc>
              <a:buFont typeface="Wingdings" panose="05000000000000000000" pitchFamily="2" charset="2"/>
              <a:buChar char="v"/>
            </a:pPr>
            <a:r>
              <a:rPr lang="en-US" sz="1400" noProof="1">
                <a:latin typeface="Roboto"/>
              </a:rPr>
              <a:t>Từ khoảng cách không chính xác </a:t>
            </a:r>
          </a:p>
          <a:p>
            <a:pPr lvl="0">
              <a:lnSpc>
                <a:spcPct val="150000"/>
              </a:lnSpc>
            </a:pPr>
            <a:r>
              <a:rPr lang="en-US" sz="1400" noProof="1">
                <a:latin typeface="Roboto"/>
              </a:rPr>
              <a:t>(data analyst hoặc data-analyst)</a:t>
            </a:r>
          </a:p>
          <a:p>
            <a:pPr marL="285750" lvl="0" indent="-285750">
              <a:lnSpc>
                <a:spcPct val="150000"/>
              </a:lnSpc>
              <a:buFont typeface="Wingdings" panose="05000000000000000000" pitchFamily="2" charset="2"/>
              <a:buChar char="v"/>
            </a:pPr>
            <a:r>
              <a:rPr lang="en-US" sz="1400" noProof="1">
                <a:latin typeface="Roboto"/>
              </a:rPr>
              <a:t>Đổi câu qua dạng chủ động hoặc bị động</a:t>
            </a:r>
          </a:p>
          <a:p>
            <a:pPr marL="285750" lvl="0" indent="-285750">
              <a:lnSpc>
                <a:spcPct val="150000"/>
              </a:lnSpc>
              <a:buFont typeface="Wingdings" panose="05000000000000000000" pitchFamily="2" charset="2"/>
              <a:buChar char="v"/>
            </a:pPr>
            <a:r>
              <a:rPr lang="en-US" sz="1400" noProof="1">
                <a:latin typeface="Roboto"/>
              </a:rPr>
              <a:t>Đổi chỗ cách thành phần của câu hỏi</a:t>
            </a:r>
          </a:p>
          <a:p>
            <a:pPr marL="285750" lvl="0" indent="-285750">
              <a:lnSpc>
                <a:spcPct val="150000"/>
              </a:lnSpc>
              <a:buFont typeface="Wingdings" panose="05000000000000000000" pitchFamily="2" charset="2"/>
              <a:buChar char="v"/>
            </a:pPr>
            <a:r>
              <a:rPr lang="en-US" sz="1400" noProof="1">
                <a:latin typeface="Roboto"/>
              </a:rPr>
              <a:t>Đổi dạng câu hỏi</a:t>
            </a:r>
          </a:p>
          <a:p>
            <a:pPr marL="285750" indent="-285750">
              <a:lnSpc>
                <a:spcPct val="150000"/>
              </a:lnSpc>
              <a:buFont typeface="Wingdings" panose="05000000000000000000" pitchFamily="2" charset="2"/>
              <a:buChar char="v"/>
            </a:pPr>
            <a:r>
              <a:rPr lang="en-US" sz="1400" noProof="1">
                <a:latin typeface="Roboto"/>
              </a:rPr>
              <a:t>Đổi cấu trúc cú pháp khác nhau</a:t>
            </a:r>
            <a:r>
              <a:rPr lang="en-US" sz="1400" dirty="0">
                <a:latin typeface="Roboto"/>
              </a:rPr>
              <a:t> </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9112" y="1116905"/>
            <a:ext cx="3564888" cy="4026595"/>
          </a:xfrm>
          <a:prstGeom prst="rect">
            <a:avLst/>
          </a:prstGeom>
        </p:spPr>
      </p:pic>
    </p:spTree>
    <p:extLst>
      <p:ext uri="{BB962C8B-B14F-4D97-AF65-F5344CB8AC3E}">
        <p14:creationId xmlns:p14="http://schemas.microsoft.com/office/powerpoint/2010/main" val="640000252"/>
      </p:ext>
    </p:extLst>
  </p:cSld>
  <p:clrMapOvr>
    <a:masterClrMapping/>
  </p:clrMapOvr>
  <mc:AlternateContent xmlns:mc="http://schemas.openxmlformats.org/markup-compatibility/2006" xmlns:p14="http://schemas.microsoft.com/office/powerpoint/2010/main">
    <mc:Choice Requires="p14">
      <p:transition p14:dur="0" advClick="0" advTm="6500"/>
    </mc:Choice>
    <mc:Fallback xmlns="">
      <p:transition advClick="0" advTm="65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49" name="文本框 105"/>
          <p:cNvSpPr txBox="1"/>
          <p:nvPr/>
        </p:nvSpPr>
        <p:spPr>
          <a:xfrm>
            <a:off x="484277" y="190860"/>
            <a:ext cx="2010316"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INTENTS</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pic>
        <p:nvPicPr>
          <p:cNvPr id="16" name="Picture 15"/>
          <p:cNvPicPr/>
          <p:nvPr/>
        </p:nvPicPr>
        <p:blipFill>
          <a:blip r:embed="rId3"/>
          <a:stretch>
            <a:fillRect/>
          </a:stretch>
        </p:blipFill>
        <p:spPr>
          <a:xfrm>
            <a:off x="305124" y="802567"/>
            <a:ext cx="8556003" cy="3540320"/>
          </a:xfrm>
          <a:prstGeom prst="rect">
            <a:avLst/>
          </a:prstGeom>
        </p:spPr>
      </p:pic>
      <p:sp>
        <p:nvSpPr>
          <p:cNvPr id="17" name="矩形 117"/>
          <p:cNvSpPr>
            <a:spLocks noChangeArrowheads="1"/>
          </p:cNvSpPr>
          <p:nvPr/>
        </p:nvSpPr>
        <p:spPr bwMode="auto">
          <a:xfrm>
            <a:off x="3059310" y="4439608"/>
            <a:ext cx="3047629" cy="307777"/>
          </a:xfrm>
          <a:prstGeom prst="rect">
            <a:avLst/>
          </a:prstGeom>
          <a:noFill/>
          <a:ln>
            <a:noFill/>
          </a:ln>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400" b="1" noProof="1">
                <a:latin typeface="Roboto"/>
                <a:ea typeface="微软雅黑" panose="020B0503020204020204" pitchFamily="34" charset="-122"/>
              </a:rPr>
              <a:t>Searching_book/Borrowing_book</a:t>
            </a:r>
          </a:p>
        </p:txBody>
      </p:sp>
      <p:sp>
        <p:nvSpPr>
          <p:cNvPr id="18" name="矩形 124"/>
          <p:cNvSpPr>
            <a:spLocks noChangeArrowheads="1"/>
          </p:cNvSpPr>
          <p:nvPr/>
        </p:nvSpPr>
        <p:spPr bwMode="auto">
          <a:xfrm>
            <a:off x="3272318" y="4747385"/>
            <a:ext cx="2621612" cy="343235"/>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400" noProof="1">
                <a:solidFill>
                  <a:schemeClr val="tx1">
                    <a:lumMod val="85000"/>
                    <a:lumOff val="15000"/>
                  </a:schemeClr>
                </a:solidFill>
                <a:latin typeface="Roboto"/>
                <a:ea typeface="微软雅黑" pitchFamily="34" charset="-122"/>
              </a:rPr>
              <a:t>Intents câu hỏi về 1 đối tượng</a:t>
            </a:r>
            <a:endParaRPr lang="en-US" altLang="zh-CN" sz="1400" noProof="1">
              <a:solidFill>
                <a:schemeClr val="tx1">
                  <a:lumMod val="85000"/>
                  <a:lumOff val="15000"/>
                </a:schemeClr>
              </a:solidFill>
              <a:latin typeface="Roboto"/>
              <a:ea typeface="微软雅黑" panose="020B0503020204020204" pitchFamily="34" charset="-122"/>
              <a:sym typeface="Arial" panose="020B0604020202020204" pitchFamily="34" charset="0"/>
            </a:endParaRPr>
          </a:p>
        </p:txBody>
      </p:sp>
      <p:cxnSp>
        <p:nvCxnSpPr>
          <p:cNvPr id="19" name="直接连接符 39"/>
          <p:cNvCxnSpPr/>
          <p:nvPr/>
        </p:nvCxnSpPr>
        <p:spPr>
          <a:xfrm>
            <a:off x="3741191" y="4747385"/>
            <a:ext cx="1383680" cy="0"/>
          </a:xfrm>
          <a:prstGeom prst="line">
            <a:avLst/>
          </a:prstGeom>
          <a:ln>
            <a:solidFill>
              <a:srgbClr val="58AC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629821"/>
      </p:ext>
    </p:extLst>
  </p:cSld>
  <p:clrMapOvr>
    <a:masterClrMapping/>
  </p:clrMapOvr>
  <mc:AlternateContent xmlns:mc="http://schemas.openxmlformats.org/markup-compatibility/2006" xmlns:p14="http://schemas.microsoft.com/office/powerpoint/2010/main">
    <mc:Choice Requires="p14">
      <p:transition p14:dur="0" advClick="0" advTm="6500"/>
    </mc:Choice>
    <mc:Fallback xmlns="">
      <p:transition advClick="0" advTm="65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49" name="文本框 105"/>
          <p:cNvSpPr txBox="1"/>
          <p:nvPr/>
        </p:nvSpPr>
        <p:spPr>
          <a:xfrm>
            <a:off x="484277" y="190860"/>
            <a:ext cx="2010316"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INTENTS</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
        <p:nvSpPr>
          <p:cNvPr id="17" name="矩形 117"/>
          <p:cNvSpPr>
            <a:spLocks noChangeArrowheads="1"/>
          </p:cNvSpPr>
          <p:nvPr/>
        </p:nvSpPr>
        <p:spPr bwMode="auto">
          <a:xfrm>
            <a:off x="2970041" y="4360282"/>
            <a:ext cx="3047629" cy="307777"/>
          </a:xfrm>
          <a:prstGeom prst="rect">
            <a:avLst/>
          </a:prstGeom>
          <a:noFill/>
          <a:ln>
            <a:noFill/>
          </a:ln>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400" b="1" noProof="1">
                <a:latin typeface="Roboto"/>
                <a:ea typeface="微软雅黑" panose="020B0503020204020204" pitchFamily="34" charset="-122"/>
              </a:rPr>
              <a:t>Searching_book/Borrowing_book</a:t>
            </a:r>
          </a:p>
        </p:txBody>
      </p:sp>
      <p:sp>
        <p:nvSpPr>
          <p:cNvPr id="18" name="矩形 124"/>
          <p:cNvSpPr>
            <a:spLocks noChangeArrowheads="1"/>
          </p:cNvSpPr>
          <p:nvPr/>
        </p:nvSpPr>
        <p:spPr bwMode="auto">
          <a:xfrm>
            <a:off x="3183050" y="4703516"/>
            <a:ext cx="2621612" cy="372410"/>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400" noProof="1">
                <a:solidFill>
                  <a:schemeClr val="tx1">
                    <a:lumMod val="85000"/>
                    <a:lumOff val="15000"/>
                  </a:schemeClr>
                </a:solidFill>
                <a:latin typeface="Roboto"/>
                <a:ea typeface="微软雅黑" pitchFamily="34" charset="-122"/>
              </a:rPr>
              <a:t>Intents câu hỏi về 2 đối tượng</a:t>
            </a:r>
            <a:endParaRPr lang="en-US" altLang="zh-CN" sz="1400" noProof="1">
              <a:solidFill>
                <a:schemeClr val="tx1">
                  <a:lumMod val="85000"/>
                  <a:lumOff val="15000"/>
                </a:schemeClr>
              </a:solidFill>
              <a:latin typeface="Roboto"/>
              <a:ea typeface="微软雅黑" panose="020B0503020204020204" pitchFamily="34" charset="-122"/>
              <a:sym typeface="Arial" panose="020B0604020202020204" pitchFamily="34" charset="0"/>
            </a:endParaRPr>
          </a:p>
        </p:txBody>
      </p:sp>
      <p:cxnSp>
        <p:nvCxnSpPr>
          <p:cNvPr id="19" name="直接连接符 39"/>
          <p:cNvCxnSpPr/>
          <p:nvPr/>
        </p:nvCxnSpPr>
        <p:spPr>
          <a:xfrm>
            <a:off x="3709378" y="4703516"/>
            <a:ext cx="1383680" cy="0"/>
          </a:xfrm>
          <a:prstGeom prst="line">
            <a:avLst/>
          </a:prstGeom>
          <a:ln>
            <a:solidFill>
              <a:srgbClr val="58ACDF"/>
            </a:solidFill>
          </a:ln>
        </p:spPr>
        <p:style>
          <a:lnRef idx="1">
            <a:schemeClr val="accent1"/>
          </a:lnRef>
          <a:fillRef idx="0">
            <a:schemeClr val="accent1"/>
          </a:fillRef>
          <a:effectRef idx="0">
            <a:schemeClr val="accent1"/>
          </a:effectRef>
          <a:fontRef idx="minor">
            <a:schemeClr val="tx1"/>
          </a:fontRef>
        </p:style>
      </p:cxnSp>
      <p:pic>
        <p:nvPicPr>
          <p:cNvPr id="8" name="Picture 7"/>
          <p:cNvPicPr/>
          <p:nvPr/>
        </p:nvPicPr>
        <p:blipFill>
          <a:blip r:embed="rId3"/>
          <a:stretch>
            <a:fillRect/>
          </a:stretch>
        </p:blipFill>
        <p:spPr>
          <a:xfrm>
            <a:off x="194924" y="717048"/>
            <a:ext cx="8738567" cy="3435676"/>
          </a:xfrm>
          <a:prstGeom prst="rect">
            <a:avLst/>
          </a:prstGeom>
        </p:spPr>
      </p:pic>
    </p:spTree>
    <p:extLst>
      <p:ext uri="{BB962C8B-B14F-4D97-AF65-F5344CB8AC3E}">
        <p14:creationId xmlns:p14="http://schemas.microsoft.com/office/powerpoint/2010/main" val="601029334"/>
      </p:ext>
    </p:extLst>
  </p:cSld>
  <p:clrMapOvr>
    <a:masterClrMapping/>
  </p:clrMapOvr>
  <mc:AlternateContent xmlns:mc="http://schemas.openxmlformats.org/markup-compatibility/2006" xmlns:p14="http://schemas.microsoft.com/office/powerpoint/2010/main">
    <mc:Choice Requires="p14">
      <p:transition p14:dur="0" advClick="0" advTm="6500"/>
    </mc:Choice>
    <mc:Fallback xmlns="">
      <p:transition advClick="0" advTm="65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49" name="文本框 105"/>
          <p:cNvSpPr txBox="1"/>
          <p:nvPr/>
        </p:nvSpPr>
        <p:spPr>
          <a:xfrm>
            <a:off x="484277" y="190860"/>
            <a:ext cx="2010316"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INTENTS</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
        <p:nvSpPr>
          <p:cNvPr id="17" name="矩形 117"/>
          <p:cNvSpPr>
            <a:spLocks noChangeArrowheads="1"/>
          </p:cNvSpPr>
          <p:nvPr/>
        </p:nvSpPr>
        <p:spPr bwMode="auto">
          <a:xfrm>
            <a:off x="2142829" y="4176273"/>
            <a:ext cx="1218603" cy="307777"/>
          </a:xfrm>
          <a:prstGeom prst="rect">
            <a:avLst/>
          </a:prstGeom>
          <a:noFill/>
          <a:ln>
            <a:noFill/>
          </a:ln>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400" b="1" noProof="1">
                <a:latin typeface="Roboto"/>
                <a:ea typeface="微软雅黑" panose="020B0503020204020204" pitchFamily="34" charset="-122"/>
              </a:rPr>
              <a:t>Library_info</a:t>
            </a:r>
          </a:p>
        </p:txBody>
      </p:sp>
      <p:sp>
        <p:nvSpPr>
          <p:cNvPr id="18" name="矩形 124"/>
          <p:cNvSpPr>
            <a:spLocks noChangeArrowheads="1"/>
          </p:cNvSpPr>
          <p:nvPr/>
        </p:nvSpPr>
        <p:spPr bwMode="auto">
          <a:xfrm>
            <a:off x="1405666" y="4599342"/>
            <a:ext cx="2744103" cy="372410"/>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400" noProof="1">
                <a:solidFill>
                  <a:schemeClr val="tx1">
                    <a:lumMod val="85000"/>
                    <a:lumOff val="15000"/>
                  </a:schemeClr>
                </a:solidFill>
                <a:latin typeface="Roboto"/>
                <a:ea typeface="微软雅黑" pitchFamily="34" charset="-122"/>
              </a:rPr>
              <a:t>Intents hỏi về thông tin thư viện</a:t>
            </a:r>
            <a:endParaRPr lang="en-US" altLang="zh-CN" sz="1400" noProof="1">
              <a:solidFill>
                <a:schemeClr val="tx1">
                  <a:lumMod val="85000"/>
                  <a:lumOff val="15000"/>
                </a:schemeClr>
              </a:solidFill>
              <a:latin typeface="Roboto"/>
              <a:ea typeface="微软雅黑" panose="020B0503020204020204" pitchFamily="34" charset="-122"/>
              <a:sym typeface="Arial" panose="020B0604020202020204" pitchFamily="34" charset="0"/>
            </a:endParaRPr>
          </a:p>
        </p:txBody>
      </p:sp>
      <p:cxnSp>
        <p:nvCxnSpPr>
          <p:cNvPr id="19" name="直接连接符 39"/>
          <p:cNvCxnSpPr/>
          <p:nvPr/>
        </p:nvCxnSpPr>
        <p:spPr>
          <a:xfrm>
            <a:off x="1977752" y="4477965"/>
            <a:ext cx="1383680" cy="0"/>
          </a:xfrm>
          <a:prstGeom prst="line">
            <a:avLst/>
          </a:prstGeom>
          <a:ln>
            <a:solidFill>
              <a:srgbClr val="58ACDF"/>
            </a:solidFill>
          </a:ln>
        </p:spPr>
        <p:style>
          <a:lnRef idx="1">
            <a:schemeClr val="accent1"/>
          </a:lnRef>
          <a:fillRef idx="0">
            <a:schemeClr val="accent1"/>
          </a:fillRef>
          <a:effectRef idx="0">
            <a:schemeClr val="accent1"/>
          </a:effectRef>
          <a:fontRef idx="minor">
            <a:schemeClr val="tx1"/>
          </a:fontRef>
        </p:style>
      </p:cxnSp>
      <p:pic>
        <p:nvPicPr>
          <p:cNvPr id="8" name="Picture 7"/>
          <p:cNvPicPr/>
          <p:nvPr/>
        </p:nvPicPr>
        <p:blipFill>
          <a:blip r:embed="rId3"/>
          <a:stretch>
            <a:fillRect/>
          </a:stretch>
        </p:blipFill>
        <p:spPr>
          <a:xfrm>
            <a:off x="256561" y="859694"/>
            <a:ext cx="5538550" cy="3235555"/>
          </a:xfrm>
          <a:prstGeom prst="rect">
            <a:avLst/>
          </a:prstGeom>
        </p:spPr>
      </p:pic>
      <p:pic>
        <p:nvPicPr>
          <p:cNvPr id="9" name="Picture 8"/>
          <p:cNvPicPr/>
          <p:nvPr/>
        </p:nvPicPr>
        <p:blipFill>
          <a:blip r:embed="rId4"/>
          <a:stretch>
            <a:fillRect/>
          </a:stretch>
        </p:blipFill>
        <p:spPr>
          <a:xfrm>
            <a:off x="6094180" y="1549781"/>
            <a:ext cx="2674851" cy="2545468"/>
          </a:xfrm>
          <a:prstGeom prst="rect">
            <a:avLst/>
          </a:prstGeom>
        </p:spPr>
      </p:pic>
      <p:sp>
        <p:nvSpPr>
          <p:cNvPr id="10" name="矩形 117"/>
          <p:cNvSpPr>
            <a:spLocks noChangeArrowheads="1"/>
          </p:cNvSpPr>
          <p:nvPr/>
        </p:nvSpPr>
        <p:spPr bwMode="auto">
          <a:xfrm>
            <a:off x="6888016" y="4170188"/>
            <a:ext cx="1010213" cy="307777"/>
          </a:xfrm>
          <a:prstGeom prst="rect">
            <a:avLst/>
          </a:prstGeom>
          <a:noFill/>
          <a:ln>
            <a:noFill/>
          </a:ln>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400" b="1" noProof="1">
                <a:latin typeface="Roboto"/>
                <a:ea typeface="微软雅黑" panose="020B0503020204020204" pitchFamily="34" charset="-122"/>
              </a:rPr>
              <a:t>User_info</a:t>
            </a:r>
          </a:p>
        </p:txBody>
      </p:sp>
      <p:sp>
        <p:nvSpPr>
          <p:cNvPr id="11" name="矩形 124"/>
          <p:cNvSpPr>
            <a:spLocks noChangeArrowheads="1"/>
          </p:cNvSpPr>
          <p:nvPr/>
        </p:nvSpPr>
        <p:spPr bwMode="auto">
          <a:xfrm>
            <a:off x="5858517" y="4479997"/>
            <a:ext cx="2910514" cy="623312"/>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lang="en-US" altLang="zh-CN" sz="1400" noProof="1">
                <a:solidFill>
                  <a:schemeClr val="tx1">
                    <a:lumMod val="85000"/>
                    <a:lumOff val="15000"/>
                  </a:schemeClr>
                </a:solidFill>
                <a:latin typeface="Roboto"/>
                <a:ea typeface="微软雅黑" pitchFamily="34" charset="-122"/>
              </a:rPr>
              <a:t>Intents hỏi về thông tin mượn, </a:t>
            </a:r>
          </a:p>
          <a:p>
            <a:pPr algn="ctr">
              <a:lnSpc>
                <a:spcPct val="130000"/>
              </a:lnSpc>
            </a:pPr>
            <a:r>
              <a:rPr lang="en-US" altLang="zh-CN" sz="1400" noProof="1">
                <a:solidFill>
                  <a:schemeClr val="tx1">
                    <a:lumMod val="85000"/>
                    <a:lumOff val="15000"/>
                  </a:schemeClr>
                </a:solidFill>
                <a:latin typeface="Roboto"/>
                <a:ea typeface="微软雅黑" pitchFamily="34" charset="-122"/>
              </a:rPr>
              <a:t>trả sách của độc giả</a:t>
            </a:r>
            <a:endParaRPr lang="en-US" altLang="zh-CN" sz="1400" noProof="1">
              <a:solidFill>
                <a:schemeClr val="tx1">
                  <a:lumMod val="85000"/>
                  <a:lumOff val="15000"/>
                </a:schemeClr>
              </a:solidFill>
              <a:latin typeface="Roboto"/>
              <a:ea typeface="微软雅黑" panose="020B0503020204020204" pitchFamily="34" charset="-122"/>
              <a:sym typeface="Arial" panose="020B0604020202020204" pitchFamily="34" charset="0"/>
            </a:endParaRPr>
          </a:p>
        </p:txBody>
      </p:sp>
      <p:cxnSp>
        <p:nvCxnSpPr>
          <p:cNvPr id="12" name="直接连接符 39"/>
          <p:cNvCxnSpPr/>
          <p:nvPr/>
        </p:nvCxnSpPr>
        <p:spPr>
          <a:xfrm>
            <a:off x="6653959" y="4479997"/>
            <a:ext cx="1383680" cy="0"/>
          </a:xfrm>
          <a:prstGeom prst="line">
            <a:avLst/>
          </a:prstGeom>
          <a:ln>
            <a:solidFill>
              <a:srgbClr val="58AC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5456"/>
      </p:ext>
    </p:extLst>
  </p:cSld>
  <p:clrMapOvr>
    <a:masterClrMapping/>
  </p:clrMapOvr>
  <mc:AlternateContent xmlns:mc="http://schemas.openxmlformats.org/markup-compatibility/2006" xmlns:p14="http://schemas.microsoft.com/office/powerpoint/2010/main">
    <mc:Choice Requires="p14">
      <p:transition p14:dur="0" advClick="0" advTm="6500"/>
    </mc:Choice>
    <mc:Fallback xmlns="">
      <p:transition advClick="0" advTm="65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49" name="文本框 105"/>
          <p:cNvSpPr txBox="1"/>
          <p:nvPr/>
        </p:nvSpPr>
        <p:spPr>
          <a:xfrm>
            <a:off x="484277" y="190860"/>
            <a:ext cx="3115636"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SEQUENCE DIAGRAMS</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
        <p:nvSpPr>
          <p:cNvPr id="3" name="Rectangle 2"/>
          <p:cNvSpPr/>
          <p:nvPr/>
        </p:nvSpPr>
        <p:spPr>
          <a:xfrm>
            <a:off x="123855" y="1693545"/>
            <a:ext cx="2574688" cy="338554"/>
          </a:xfrm>
          <a:prstGeom prst="rect">
            <a:avLst/>
          </a:prstGeom>
        </p:spPr>
        <p:txBody>
          <a:bodyPr wrap="square">
            <a:spAutoFit/>
          </a:bodyPr>
          <a:lstStyle/>
          <a:p>
            <a:r>
              <a:rPr lang="en-US" sz="1600" b="1" noProof="1">
                <a:solidFill>
                  <a:srgbClr val="314865"/>
                </a:solidFill>
                <a:latin typeface="Roboto"/>
                <a:ea typeface="Times New Roman" panose="02020603050405020304" pitchFamily="18" charset="0"/>
              </a:rPr>
              <a:t>Tìm kiếm thông tin sách</a:t>
            </a:r>
            <a:endParaRPr lang="en-US" sz="1400" b="1" noProof="1">
              <a:solidFill>
                <a:srgbClr val="314865"/>
              </a:solidFill>
              <a:latin typeface="Roboto"/>
            </a:endParaRPr>
          </a:p>
        </p:txBody>
      </p:sp>
      <p:pic>
        <p:nvPicPr>
          <p:cNvPr id="3074" name="Picture 2" descr="Front view composition with different books Free Phot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599" y="3216846"/>
            <a:ext cx="2579020" cy="1717973"/>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组合 21"/>
          <p:cNvGrpSpPr/>
          <p:nvPr/>
        </p:nvGrpSpPr>
        <p:grpSpPr>
          <a:xfrm>
            <a:off x="2604198" y="1723376"/>
            <a:ext cx="325188" cy="304787"/>
            <a:chOff x="2933170" y="4148355"/>
            <a:chExt cx="433584" cy="406383"/>
          </a:xfrm>
          <a:solidFill>
            <a:srgbClr val="314865"/>
          </a:solidFill>
        </p:grpSpPr>
        <p:sp>
          <p:nvSpPr>
            <p:cNvPr id="23" name="L 形 22"/>
            <p:cNvSpPr/>
            <p:nvPr/>
          </p:nvSpPr>
          <p:spPr>
            <a:xfrm rot="13500000">
              <a:off x="2960371" y="4148355"/>
              <a:ext cx="406383" cy="406383"/>
            </a:xfrm>
            <a:prstGeom prst="corner">
              <a:avLst>
                <a:gd name="adj1" fmla="val 31896"/>
                <a:gd name="adj2" fmla="val 26723"/>
              </a:avLst>
            </a:prstGeom>
            <a:grp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4" name="椭圆 23"/>
            <p:cNvSpPr/>
            <p:nvPr/>
          </p:nvSpPr>
          <p:spPr>
            <a:xfrm>
              <a:off x="2933170" y="4291030"/>
              <a:ext cx="147250" cy="147250"/>
            </a:xfrm>
            <a:prstGeom prst="ellipse">
              <a:avLst/>
            </a:prstGeom>
            <a:grp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latin typeface="Helvetica" panose="020B0604020202030204" pitchFamily="34" charset="0"/>
              </a:endParaRPr>
            </a:p>
          </p:txBody>
        </p:sp>
      </p:grpSp>
      <p:grpSp>
        <p:nvGrpSpPr>
          <p:cNvPr id="10" name="组合 12"/>
          <p:cNvGrpSpPr/>
          <p:nvPr/>
        </p:nvGrpSpPr>
        <p:grpSpPr>
          <a:xfrm>
            <a:off x="7633457" y="100498"/>
            <a:ext cx="1632108" cy="1092575"/>
            <a:chOff x="1277256" y="1121088"/>
            <a:chExt cx="1549400" cy="1037208"/>
          </a:xfrm>
        </p:grpSpPr>
        <p:sp>
          <p:nvSpPr>
            <p:cNvPr id="11" name="椭圆 13"/>
            <p:cNvSpPr/>
            <p:nvPr/>
          </p:nvSpPr>
          <p:spPr>
            <a:xfrm>
              <a:off x="1533352" y="1121088"/>
              <a:ext cx="1037208" cy="1037208"/>
            </a:xfrm>
            <a:prstGeom prst="ellipse">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2" name="文本框 43"/>
            <p:cNvSpPr txBox="1"/>
            <p:nvPr/>
          </p:nvSpPr>
          <p:spPr>
            <a:xfrm>
              <a:off x="1277256" y="1303685"/>
              <a:ext cx="1549400" cy="672013"/>
            </a:xfrm>
            <a:prstGeom prst="rect">
              <a:avLst/>
            </a:prstGeom>
            <a:noFill/>
          </p:spPr>
          <p:txBody>
            <a:bodyPr wrap="square" rtlCol="0">
              <a:spAutoFit/>
            </a:bodyPr>
            <a:lstStyle/>
            <a:p>
              <a:pPr algn="ctr"/>
              <a:r>
                <a:rPr lang="en-US" altLang="zh-CN" sz="4000" b="1" dirty="0">
                  <a:solidFill>
                    <a:schemeClr val="bg1"/>
                  </a:solidFill>
                  <a:latin typeface="Roboto"/>
                  <a:ea typeface="微软雅黑" panose="020B0503020204020204" pitchFamily="34" charset="-122"/>
                </a:rPr>
                <a:t>03</a:t>
              </a:r>
              <a:endParaRPr lang="en-US" altLang="zh-CN" sz="4400" b="1" dirty="0">
                <a:solidFill>
                  <a:schemeClr val="bg1"/>
                </a:solidFill>
                <a:latin typeface="Roboto"/>
                <a:ea typeface="微软雅黑" panose="020B0503020204020204" pitchFamily="34" charset="-122"/>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8309" y="1000728"/>
            <a:ext cx="5527421" cy="3768962"/>
          </a:xfrm>
          <a:prstGeom prst="rect">
            <a:avLst/>
          </a:prstGeom>
        </p:spPr>
      </p:pic>
    </p:spTree>
    <p:extLst>
      <p:ext uri="{BB962C8B-B14F-4D97-AF65-F5344CB8AC3E}">
        <p14:creationId xmlns:p14="http://schemas.microsoft.com/office/powerpoint/2010/main" val="2819667211"/>
      </p:ext>
    </p:extLst>
  </p:cSld>
  <p:clrMapOvr>
    <a:masterClrMapping/>
  </p:clrMapOvr>
  <mc:AlternateContent xmlns:mc="http://schemas.openxmlformats.org/markup-compatibility/2006" xmlns:p14="http://schemas.microsoft.com/office/powerpoint/2010/main">
    <mc:Choice Requires="p14">
      <p:transition p14:dur="0" advClick="0" advTm="6500"/>
    </mc:Choice>
    <mc:Fallback xmlns="">
      <p:transition advClick="0" advTm="6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49" name="文本框 105"/>
          <p:cNvSpPr txBox="1"/>
          <p:nvPr/>
        </p:nvSpPr>
        <p:spPr>
          <a:xfrm>
            <a:off x="484277" y="190860"/>
            <a:ext cx="313385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SEQUENCE DIAGRAMS</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
        <p:nvSpPr>
          <p:cNvPr id="3" name="Rectangle 2"/>
          <p:cNvSpPr/>
          <p:nvPr/>
        </p:nvSpPr>
        <p:spPr>
          <a:xfrm>
            <a:off x="6413765" y="2420466"/>
            <a:ext cx="2730235" cy="584775"/>
          </a:xfrm>
          <a:prstGeom prst="rect">
            <a:avLst/>
          </a:prstGeom>
        </p:spPr>
        <p:txBody>
          <a:bodyPr wrap="none">
            <a:spAutoFit/>
          </a:bodyPr>
          <a:lstStyle/>
          <a:p>
            <a:r>
              <a:rPr lang="en-US" sz="1600" b="1" noProof="1">
                <a:solidFill>
                  <a:srgbClr val="314865"/>
                </a:solidFill>
                <a:latin typeface="Roboto"/>
              </a:rPr>
              <a:t>Tìm kiếm thông tin mượn </a:t>
            </a:r>
          </a:p>
          <a:p>
            <a:pPr algn="ctr"/>
            <a:r>
              <a:rPr lang="en-US" sz="1600" b="1" noProof="1">
                <a:solidFill>
                  <a:srgbClr val="314865"/>
                </a:solidFill>
                <a:latin typeface="Roboto"/>
              </a:rPr>
              <a:t>của độc giả</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7888" y="2578329"/>
            <a:ext cx="2821730" cy="2821730"/>
          </a:xfrm>
          <a:prstGeom prst="rect">
            <a:avLst/>
          </a:prstGeom>
        </p:spPr>
      </p:pic>
      <p:grpSp>
        <p:nvGrpSpPr>
          <p:cNvPr id="11" name="组合 21"/>
          <p:cNvGrpSpPr/>
          <p:nvPr/>
        </p:nvGrpSpPr>
        <p:grpSpPr>
          <a:xfrm rot="10800000">
            <a:off x="6265340" y="3163104"/>
            <a:ext cx="352548" cy="304787"/>
            <a:chOff x="2933170" y="4148355"/>
            <a:chExt cx="433584" cy="406383"/>
          </a:xfrm>
          <a:solidFill>
            <a:srgbClr val="314865"/>
          </a:solidFill>
        </p:grpSpPr>
        <p:sp>
          <p:nvSpPr>
            <p:cNvPr id="12" name="L 形 22"/>
            <p:cNvSpPr/>
            <p:nvPr/>
          </p:nvSpPr>
          <p:spPr>
            <a:xfrm rot="13500000">
              <a:off x="2960371" y="4148355"/>
              <a:ext cx="406383" cy="406383"/>
            </a:xfrm>
            <a:prstGeom prst="corner">
              <a:avLst>
                <a:gd name="adj1" fmla="val 31896"/>
                <a:gd name="adj2" fmla="val 26723"/>
              </a:avLst>
            </a:prstGeom>
            <a:grp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3" name="椭圆 23"/>
            <p:cNvSpPr/>
            <p:nvPr/>
          </p:nvSpPr>
          <p:spPr>
            <a:xfrm>
              <a:off x="2933170" y="4291030"/>
              <a:ext cx="147250" cy="147250"/>
            </a:xfrm>
            <a:prstGeom prst="ellipse">
              <a:avLst/>
            </a:prstGeom>
            <a:grp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latin typeface="Helvetica" panose="020B0604020202030204" pitchFamily="34" charset="0"/>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968" y="744143"/>
            <a:ext cx="5898587" cy="3937420"/>
          </a:xfrm>
          <a:prstGeom prst="rect">
            <a:avLst/>
          </a:prstGeom>
        </p:spPr>
      </p:pic>
    </p:spTree>
    <p:extLst>
      <p:ext uri="{BB962C8B-B14F-4D97-AF65-F5344CB8AC3E}">
        <p14:creationId xmlns:p14="http://schemas.microsoft.com/office/powerpoint/2010/main" val="1654199969"/>
      </p:ext>
    </p:extLst>
  </p:cSld>
  <p:clrMapOvr>
    <a:masterClrMapping/>
  </p:clrMapOvr>
  <mc:AlternateContent xmlns:mc="http://schemas.openxmlformats.org/markup-compatibility/2006" xmlns:p14="http://schemas.microsoft.com/office/powerpoint/2010/main">
    <mc:Choice Requires="p14">
      <p:transition p14:dur="0" advClick="0" advTm="6500"/>
    </mc:Choice>
    <mc:Fallback xmlns="">
      <p:transition advClick="0" advTm="65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49" name="文本框 105"/>
          <p:cNvSpPr txBox="1"/>
          <p:nvPr/>
        </p:nvSpPr>
        <p:spPr>
          <a:xfrm>
            <a:off x="484277" y="190860"/>
            <a:ext cx="2818088"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SEQUENCE DIAGRAMS</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
        <p:nvSpPr>
          <p:cNvPr id="3" name="Rectangle 2"/>
          <p:cNvSpPr/>
          <p:nvPr/>
        </p:nvSpPr>
        <p:spPr>
          <a:xfrm>
            <a:off x="1675545" y="3287004"/>
            <a:ext cx="1300356" cy="338554"/>
          </a:xfrm>
          <a:prstGeom prst="rect">
            <a:avLst/>
          </a:prstGeom>
        </p:spPr>
        <p:txBody>
          <a:bodyPr wrap="none">
            <a:spAutoFit/>
          </a:bodyPr>
          <a:lstStyle/>
          <a:p>
            <a:r>
              <a:rPr lang="en-US" sz="1600" b="1" noProof="1">
                <a:solidFill>
                  <a:srgbClr val="314865"/>
                </a:solidFill>
                <a:latin typeface="Roboto"/>
              </a:rPr>
              <a:t>Mượn sách</a:t>
            </a:r>
          </a:p>
        </p:txBody>
      </p:sp>
      <p:pic>
        <p:nvPicPr>
          <p:cNvPr id="4100" name="Picture 4" descr="https://lib.uel.edu.vn/Resources/Images/SubDomain/lib/H%C3%ACnh%20%E1%BA%A3nh/H%C3%ACnh%20%E1%BA%A3nh%20c%C3%A1c%20ph%C3%B2n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9082" y="1307724"/>
            <a:ext cx="1953283" cy="185429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21"/>
          <p:cNvGrpSpPr/>
          <p:nvPr/>
        </p:nvGrpSpPr>
        <p:grpSpPr>
          <a:xfrm>
            <a:off x="3656178" y="2082475"/>
            <a:ext cx="325188" cy="304787"/>
            <a:chOff x="2933170" y="4148355"/>
            <a:chExt cx="433584" cy="406383"/>
          </a:xfrm>
          <a:solidFill>
            <a:srgbClr val="314865"/>
          </a:solidFill>
        </p:grpSpPr>
        <p:sp>
          <p:nvSpPr>
            <p:cNvPr id="12" name="L 形 22"/>
            <p:cNvSpPr/>
            <p:nvPr/>
          </p:nvSpPr>
          <p:spPr>
            <a:xfrm rot="13500000">
              <a:off x="2960371" y="4148355"/>
              <a:ext cx="406383" cy="406383"/>
            </a:xfrm>
            <a:prstGeom prst="corner">
              <a:avLst>
                <a:gd name="adj1" fmla="val 31896"/>
                <a:gd name="adj2" fmla="val 26723"/>
              </a:avLst>
            </a:prstGeom>
            <a:grp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3" name="椭圆 23"/>
            <p:cNvSpPr/>
            <p:nvPr/>
          </p:nvSpPr>
          <p:spPr>
            <a:xfrm>
              <a:off x="2933170" y="4291030"/>
              <a:ext cx="147250" cy="147250"/>
            </a:xfrm>
            <a:prstGeom prst="ellipse">
              <a:avLst/>
            </a:prstGeom>
            <a:grp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latin typeface="Helvetica" panose="020B0604020202030204" pitchFamily="34" charset="0"/>
              </a:endParaRPr>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4168" y="177970"/>
            <a:ext cx="3342602" cy="4816142"/>
          </a:xfrm>
          <a:prstGeom prst="rect">
            <a:avLst/>
          </a:prstGeom>
        </p:spPr>
      </p:pic>
    </p:spTree>
    <p:extLst>
      <p:ext uri="{BB962C8B-B14F-4D97-AF65-F5344CB8AC3E}">
        <p14:creationId xmlns:p14="http://schemas.microsoft.com/office/powerpoint/2010/main" val="2378436143"/>
      </p:ext>
    </p:extLst>
  </p:cSld>
  <p:clrMapOvr>
    <a:masterClrMapping/>
  </p:clrMapOvr>
  <mc:AlternateContent xmlns:mc="http://schemas.openxmlformats.org/markup-compatibility/2006" xmlns:p14="http://schemas.microsoft.com/office/powerpoint/2010/main">
    <mc:Choice Requires="p14">
      <p:transition p14:dur="10" advClick="0" advTm="6500"/>
    </mc:Choice>
    <mc:Fallback xmlns="">
      <p:transition advClick="0" advTm="65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15B5A86D-A55B-4105-B090-558639636A33}"/>
              </a:ext>
            </a:extLst>
          </p:cNvPr>
          <p:cNvGrpSpPr/>
          <p:nvPr/>
        </p:nvGrpSpPr>
        <p:grpSpPr>
          <a:xfrm>
            <a:off x="5884318" y="2415250"/>
            <a:ext cx="1437104" cy="1530049"/>
            <a:chOff x="6381802" y="1296786"/>
            <a:chExt cx="1437104" cy="1530049"/>
          </a:xfrm>
          <a:solidFill>
            <a:srgbClr val="314865"/>
          </a:solidFill>
        </p:grpSpPr>
        <p:sp>
          <p:nvSpPr>
            <p:cNvPr id="8" name="Rectangle: Rounded Corners 16">
              <a:extLst>
                <a:ext uri="{FF2B5EF4-FFF2-40B4-BE49-F238E27FC236}">
                  <a16:creationId xmlns:a16="http://schemas.microsoft.com/office/drawing/2014/main" id="{90F75CDF-43D1-4D25-B197-9A23EAA44DD7}"/>
                </a:ext>
              </a:extLst>
            </p:cNvPr>
            <p:cNvSpPr/>
            <p:nvPr/>
          </p:nvSpPr>
          <p:spPr>
            <a:xfrm rot="2700000">
              <a:off x="6381802" y="1389731"/>
              <a:ext cx="1437104" cy="14371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500" noProof="1">
                <a:solidFill>
                  <a:srgbClr val="DF4413"/>
                </a:solidFill>
                <a:latin typeface="Roboto"/>
                <a:ea typeface="Roboto" pitchFamily="2" charset="0"/>
                <a:sym typeface="Source Han Sans K Bold" panose="020B0800000000000000" pitchFamily="34" charset="-128"/>
              </a:endParaRPr>
            </a:p>
          </p:txBody>
        </p:sp>
        <p:sp>
          <p:nvSpPr>
            <p:cNvPr id="9" name="Oval 17">
              <a:extLst>
                <a:ext uri="{FF2B5EF4-FFF2-40B4-BE49-F238E27FC236}">
                  <a16:creationId xmlns:a16="http://schemas.microsoft.com/office/drawing/2014/main" id="{1406F388-45EE-4B17-AF26-8298DC96D055}"/>
                </a:ext>
              </a:extLst>
            </p:cNvPr>
            <p:cNvSpPr/>
            <p:nvPr/>
          </p:nvSpPr>
          <p:spPr>
            <a:xfrm>
              <a:off x="6911632" y="1296786"/>
              <a:ext cx="368852" cy="3688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lvl="0" algn="ctr"/>
              <a:r>
                <a:rPr lang="en-US" altLang="zh-CN" sz="1500" b="1" noProof="1">
                  <a:solidFill>
                    <a:srgbClr val="DF4413"/>
                  </a:solidFill>
                  <a:latin typeface="Roboto"/>
                  <a:ea typeface="Roboto" pitchFamily="2" charset="0"/>
                  <a:sym typeface="Source Han Sans K Bold" panose="020B0800000000000000" pitchFamily="34" charset="-128"/>
                </a:rPr>
                <a:t>04</a:t>
              </a:r>
            </a:p>
          </p:txBody>
        </p:sp>
        <p:sp>
          <p:nvSpPr>
            <p:cNvPr id="16" name="Rectangle 35">
              <a:extLst>
                <a:ext uri="{FF2B5EF4-FFF2-40B4-BE49-F238E27FC236}">
                  <a16:creationId xmlns:a16="http://schemas.microsoft.com/office/drawing/2014/main" id="{30A4BB6F-ABF1-48BB-A320-7DFDE3EFC2D9}"/>
                </a:ext>
              </a:extLst>
            </p:cNvPr>
            <p:cNvSpPr/>
            <p:nvPr/>
          </p:nvSpPr>
          <p:spPr>
            <a:xfrm>
              <a:off x="6381950" y="1900381"/>
              <a:ext cx="1428216" cy="530837"/>
            </a:xfrm>
            <a:prstGeom prst="rect">
              <a:avLst/>
            </a:prstGeom>
            <a:grpFill/>
          </p:spPr>
          <p:txBody>
            <a:bodyPr wrap="none">
              <a:normAutofit fontScale="92500" lnSpcReduction="10000"/>
            </a:bodyPr>
            <a:lstStyle/>
            <a:p>
              <a:pPr lvl="0" algn="ctr"/>
              <a:r>
                <a:rPr lang="en-US" altLang="zh-CN" sz="1600" b="1" noProof="1">
                  <a:solidFill>
                    <a:schemeClr val="bg1"/>
                  </a:solidFill>
                  <a:latin typeface="Roboto"/>
                  <a:ea typeface="Roboto" pitchFamily="2" charset="0"/>
                  <a:sym typeface="Source Han Sans K Bold" panose="020B0800000000000000" pitchFamily="34" charset="-128"/>
                </a:rPr>
                <a:t>KẾT LUẬN </a:t>
              </a:r>
            </a:p>
            <a:p>
              <a:pPr lvl="0" algn="ctr"/>
              <a:r>
                <a:rPr lang="en-US" altLang="zh-CN" sz="1600" b="1" noProof="1">
                  <a:solidFill>
                    <a:schemeClr val="bg1"/>
                  </a:solidFill>
                  <a:latin typeface="Roboto"/>
                  <a:ea typeface="Roboto" pitchFamily="2" charset="0"/>
                  <a:sym typeface="Source Han Sans K Bold" panose="020B0800000000000000" pitchFamily="34" charset="-128"/>
                </a:rPr>
                <a:t>ĐỀ XUẤT</a:t>
              </a:r>
            </a:p>
          </p:txBody>
        </p:sp>
      </p:grpSp>
      <p:sp>
        <p:nvSpPr>
          <p:cNvPr id="30" name="Text Box 39"/>
          <p:cNvSpPr>
            <a:spLocks noChangeArrowheads="1"/>
          </p:cNvSpPr>
          <p:nvPr/>
        </p:nvSpPr>
        <p:spPr bwMode="auto">
          <a:xfrm>
            <a:off x="1578702" y="-116879"/>
            <a:ext cx="6155017" cy="905056"/>
          </a:xfrm>
          <a:prstGeom prst="rect">
            <a:avLst/>
          </a:prstGeom>
          <a:noFill/>
          <a:ln w="9525">
            <a:noFill/>
            <a:miter lim="800000"/>
            <a:headEnd/>
            <a:tailEnd/>
          </a:ln>
        </p:spPr>
        <p:txBody>
          <a:bodyPr wrap="square">
            <a:spAutoFit/>
          </a:bodyPr>
          <a:lstStyle/>
          <a:p>
            <a:pPr algn="ctr">
              <a:lnSpc>
                <a:spcPct val="150000"/>
              </a:lnSpc>
              <a:buClr>
                <a:schemeClr val="tx1"/>
              </a:buClr>
            </a:pPr>
            <a:r>
              <a:rPr lang="en-US" sz="4000" b="1" noProof="1">
                <a:solidFill>
                  <a:srgbClr val="DF4413"/>
                </a:solidFill>
                <a:latin typeface="Roboto"/>
                <a:ea typeface="微软雅黑" panose="020B0503020204020204" pitchFamily="34" charset="-122"/>
                <a:cs typeface="Times New Roman" panose="02020603050405020304" pitchFamily="18" charset="0"/>
              </a:rPr>
              <a:t>Mục lục</a:t>
            </a:r>
          </a:p>
        </p:txBody>
      </p:sp>
      <p:grpSp>
        <p:nvGrpSpPr>
          <p:cNvPr id="17" name="组合 24">
            <a:extLst>
              <a:ext uri="{FF2B5EF4-FFF2-40B4-BE49-F238E27FC236}">
                <a16:creationId xmlns:a16="http://schemas.microsoft.com/office/drawing/2014/main" id="{D4EE3D71-F1D7-49AE-AA7B-444723D18775}"/>
              </a:ext>
            </a:extLst>
          </p:cNvPr>
          <p:cNvGrpSpPr/>
          <p:nvPr/>
        </p:nvGrpSpPr>
        <p:grpSpPr>
          <a:xfrm>
            <a:off x="2169049" y="1108989"/>
            <a:ext cx="1437103" cy="1758156"/>
            <a:chOff x="1342469" y="1296944"/>
            <a:chExt cx="1437103" cy="1758156"/>
          </a:xfrm>
          <a:solidFill>
            <a:srgbClr val="314865"/>
          </a:solidFill>
        </p:grpSpPr>
        <p:sp>
          <p:nvSpPr>
            <p:cNvPr id="18" name="Freeform: Shape 4">
              <a:extLst>
                <a:ext uri="{FF2B5EF4-FFF2-40B4-BE49-F238E27FC236}">
                  <a16:creationId xmlns:a16="http://schemas.microsoft.com/office/drawing/2014/main" id="{0EEDA01B-F541-4B7D-BAEB-72F7FA2C79D1}"/>
                </a:ext>
              </a:extLst>
            </p:cNvPr>
            <p:cNvSpPr/>
            <p:nvPr/>
          </p:nvSpPr>
          <p:spPr>
            <a:xfrm rot="2700000">
              <a:off x="1202235" y="1477763"/>
              <a:ext cx="1717571" cy="1437103"/>
            </a:xfrm>
            <a:custGeom>
              <a:avLst/>
              <a:gdLst>
                <a:gd name="connsiteX0" fmla="*/ 0 w 2946580"/>
                <a:gd name="connsiteY0" fmla="*/ 2054511 h 2465423"/>
                <a:gd name="connsiteX1" fmla="*/ 0 w 2946580"/>
                <a:gd name="connsiteY1" fmla="*/ 410912 h 2465423"/>
                <a:gd name="connsiteX2" fmla="*/ 410912 w 2946580"/>
                <a:gd name="connsiteY2" fmla="*/ 0 h 2465423"/>
                <a:gd name="connsiteX3" fmla="*/ 2054511 w 2946580"/>
                <a:gd name="connsiteY3" fmla="*/ 0 h 2465423"/>
                <a:gd name="connsiteX4" fmla="*/ 2465423 w 2946580"/>
                <a:gd name="connsiteY4" fmla="*/ 410912 h 2465423"/>
                <a:gd name="connsiteX5" fmla="*/ 2465423 w 2946580"/>
                <a:gd name="connsiteY5" fmla="*/ 1044380 h 2465423"/>
                <a:gd name="connsiteX6" fmla="*/ 2569918 w 2946580"/>
                <a:gd name="connsiteY6" fmla="*/ 1044380 h 2465423"/>
                <a:gd name="connsiteX7" fmla="*/ 2569918 w 2946580"/>
                <a:gd name="connsiteY7" fmla="*/ 856049 h 2465423"/>
                <a:gd name="connsiteX8" fmla="*/ 2946580 w 2946580"/>
                <a:gd name="connsiteY8" fmla="*/ 1232711 h 2465423"/>
                <a:gd name="connsiteX9" fmla="*/ 2569918 w 2946580"/>
                <a:gd name="connsiteY9" fmla="*/ 1609373 h 2465423"/>
                <a:gd name="connsiteX10" fmla="*/ 2569918 w 2946580"/>
                <a:gd name="connsiteY10" fmla="*/ 1421042 h 2465423"/>
                <a:gd name="connsiteX11" fmla="*/ 2465423 w 2946580"/>
                <a:gd name="connsiteY11" fmla="*/ 1421042 h 2465423"/>
                <a:gd name="connsiteX12" fmla="*/ 2465423 w 2946580"/>
                <a:gd name="connsiteY12" fmla="*/ 2054511 h 2465423"/>
                <a:gd name="connsiteX13" fmla="*/ 2054511 w 2946580"/>
                <a:gd name="connsiteY13" fmla="*/ 2465423 h 2465423"/>
                <a:gd name="connsiteX14" fmla="*/ 410912 w 2946580"/>
                <a:gd name="connsiteY14" fmla="*/ 2465423 h 2465423"/>
                <a:gd name="connsiteX15" fmla="*/ 0 w 2946580"/>
                <a:gd name="connsiteY15" fmla="*/ 2054511 h 24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6580" h="2465423">
                  <a:moveTo>
                    <a:pt x="0" y="2054511"/>
                  </a:moveTo>
                  <a:lnTo>
                    <a:pt x="0" y="410912"/>
                  </a:lnTo>
                  <a:cubicBezTo>
                    <a:pt x="0" y="183972"/>
                    <a:pt x="183972" y="0"/>
                    <a:pt x="410912" y="0"/>
                  </a:cubicBezTo>
                  <a:lnTo>
                    <a:pt x="2054511" y="0"/>
                  </a:lnTo>
                  <a:cubicBezTo>
                    <a:pt x="2281451" y="0"/>
                    <a:pt x="2465423" y="183972"/>
                    <a:pt x="2465423" y="410912"/>
                  </a:cubicBezTo>
                  <a:lnTo>
                    <a:pt x="2465423" y="1044380"/>
                  </a:lnTo>
                  <a:lnTo>
                    <a:pt x="2569918" y="1044380"/>
                  </a:lnTo>
                  <a:lnTo>
                    <a:pt x="2569918" y="856049"/>
                  </a:lnTo>
                  <a:lnTo>
                    <a:pt x="2946580" y="1232711"/>
                  </a:lnTo>
                  <a:lnTo>
                    <a:pt x="2569918" y="1609373"/>
                  </a:lnTo>
                  <a:lnTo>
                    <a:pt x="2569918" y="1421042"/>
                  </a:lnTo>
                  <a:lnTo>
                    <a:pt x="2465423" y="1421042"/>
                  </a:lnTo>
                  <a:lnTo>
                    <a:pt x="2465423" y="2054511"/>
                  </a:lnTo>
                  <a:cubicBezTo>
                    <a:pt x="2465423" y="2281451"/>
                    <a:pt x="2281451" y="2465423"/>
                    <a:pt x="2054511" y="2465423"/>
                  </a:cubicBezTo>
                  <a:lnTo>
                    <a:pt x="410912" y="2465423"/>
                  </a:lnTo>
                  <a:cubicBezTo>
                    <a:pt x="183972" y="2465423"/>
                    <a:pt x="0" y="2281451"/>
                    <a:pt x="0" y="2054511"/>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500" dirty="0">
                <a:solidFill>
                  <a:srgbClr val="DF4413"/>
                </a:solidFill>
                <a:latin typeface="Roboto" pitchFamily="2" charset="0"/>
                <a:ea typeface="Roboto" pitchFamily="2" charset="0"/>
                <a:sym typeface="Source Han Sans K Bold" panose="020B0800000000000000" pitchFamily="34" charset="-128"/>
              </a:endParaRPr>
            </a:p>
          </p:txBody>
        </p:sp>
        <p:sp>
          <p:nvSpPr>
            <p:cNvPr id="19" name="Oval 5">
              <a:extLst>
                <a:ext uri="{FF2B5EF4-FFF2-40B4-BE49-F238E27FC236}">
                  <a16:creationId xmlns:a16="http://schemas.microsoft.com/office/drawing/2014/main" id="{F4FD06FA-9154-43E9-BA6D-E378C53A653B}"/>
                </a:ext>
              </a:extLst>
            </p:cNvPr>
            <p:cNvSpPr/>
            <p:nvPr/>
          </p:nvSpPr>
          <p:spPr>
            <a:xfrm>
              <a:off x="1775886" y="1296944"/>
              <a:ext cx="368852" cy="3688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a:r>
                <a:rPr lang="en-US" sz="1500" b="1" dirty="0">
                  <a:solidFill>
                    <a:srgbClr val="DF4413"/>
                  </a:solidFill>
                  <a:latin typeface="Roboto" pitchFamily="2" charset="0"/>
                  <a:ea typeface="Roboto" pitchFamily="2" charset="0"/>
                  <a:sym typeface="Source Han Sans K Bold" panose="020B0800000000000000" pitchFamily="34" charset="-128"/>
                </a:rPr>
                <a:t>01</a:t>
              </a:r>
            </a:p>
          </p:txBody>
        </p:sp>
        <p:sp>
          <p:nvSpPr>
            <p:cNvPr id="21" name="Rectangle 33">
              <a:extLst>
                <a:ext uri="{FF2B5EF4-FFF2-40B4-BE49-F238E27FC236}">
                  <a16:creationId xmlns:a16="http://schemas.microsoft.com/office/drawing/2014/main" id="{D4E9EE4A-7211-404C-972D-2554175CC6FA}"/>
                </a:ext>
              </a:extLst>
            </p:cNvPr>
            <p:cNvSpPr/>
            <p:nvPr/>
          </p:nvSpPr>
          <p:spPr>
            <a:xfrm>
              <a:off x="1486139" y="1917275"/>
              <a:ext cx="946413" cy="311624"/>
            </a:xfrm>
            <a:prstGeom prst="rect">
              <a:avLst/>
            </a:prstGeom>
            <a:grpFill/>
          </p:spPr>
          <p:txBody>
            <a:bodyPr wrap="none">
              <a:noAutofit/>
            </a:bodyPr>
            <a:lstStyle/>
            <a:p>
              <a:pPr lvl="0" algn="ctr"/>
              <a:r>
                <a:rPr lang="en-US" altLang="zh-CN" sz="1600" b="1" dirty="0">
                  <a:solidFill>
                    <a:schemeClr val="bg1"/>
                  </a:solidFill>
                  <a:latin typeface="Roboto" pitchFamily="2" charset="0"/>
                  <a:ea typeface="Roboto" pitchFamily="2" charset="0"/>
                  <a:sym typeface="Source Han Sans K Bold" panose="020B0800000000000000" pitchFamily="34" charset="-128"/>
                </a:rPr>
                <a:t>GIỚI THIỆU ĐỀ TÀI</a:t>
              </a:r>
              <a:endParaRPr lang="zh-CN" altLang="en-US" sz="1600" b="1" dirty="0">
                <a:solidFill>
                  <a:schemeClr val="bg1"/>
                </a:solidFill>
                <a:latin typeface="Roboto" pitchFamily="2" charset="0"/>
                <a:ea typeface="Source Han Sans K Bold" panose="020B0800000000000000" pitchFamily="34" charset="-128"/>
                <a:sym typeface="Source Han Sans K Bold" panose="020B0800000000000000" pitchFamily="34" charset="-128"/>
              </a:endParaRPr>
            </a:p>
          </p:txBody>
        </p:sp>
      </p:grpSp>
      <p:grpSp>
        <p:nvGrpSpPr>
          <p:cNvPr id="22" name="组合 26">
            <a:extLst>
              <a:ext uri="{FF2B5EF4-FFF2-40B4-BE49-F238E27FC236}">
                <a16:creationId xmlns:a16="http://schemas.microsoft.com/office/drawing/2014/main" id="{6455E9F3-7694-470D-B474-9E27744CA6F8}"/>
              </a:ext>
            </a:extLst>
          </p:cNvPr>
          <p:cNvGrpSpPr/>
          <p:nvPr/>
        </p:nvGrpSpPr>
        <p:grpSpPr>
          <a:xfrm>
            <a:off x="4749395" y="1108830"/>
            <a:ext cx="1437104" cy="1758314"/>
            <a:chOff x="3922815" y="1296785"/>
            <a:chExt cx="1437104" cy="1758314"/>
          </a:xfrm>
          <a:solidFill>
            <a:srgbClr val="314865"/>
          </a:solidFill>
        </p:grpSpPr>
        <p:sp>
          <p:nvSpPr>
            <p:cNvPr id="23" name="Freeform: Shape 10">
              <a:extLst>
                <a:ext uri="{FF2B5EF4-FFF2-40B4-BE49-F238E27FC236}">
                  <a16:creationId xmlns:a16="http://schemas.microsoft.com/office/drawing/2014/main" id="{ACBC9352-AD48-448E-986B-13B8FB6601A0}"/>
                </a:ext>
              </a:extLst>
            </p:cNvPr>
            <p:cNvSpPr/>
            <p:nvPr/>
          </p:nvSpPr>
          <p:spPr>
            <a:xfrm rot="2700000">
              <a:off x="3782581" y="1477762"/>
              <a:ext cx="1717571" cy="1437104"/>
            </a:xfrm>
            <a:custGeom>
              <a:avLst/>
              <a:gdLst>
                <a:gd name="connsiteX0" fmla="*/ 0 w 2946580"/>
                <a:gd name="connsiteY0" fmla="*/ 2054511 h 2465423"/>
                <a:gd name="connsiteX1" fmla="*/ 0 w 2946580"/>
                <a:gd name="connsiteY1" fmla="*/ 410912 h 2465423"/>
                <a:gd name="connsiteX2" fmla="*/ 410912 w 2946580"/>
                <a:gd name="connsiteY2" fmla="*/ 0 h 2465423"/>
                <a:gd name="connsiteX3" fmla="*/ 2054511 w 2946580"/>
                <a:gd name="connsiteY3" fmla="*/ 0 h 2465423"/>
                <a:gd name="connsiteX4" fmla="*/ 2465423 w 2946580"/>
                <a:gd name="connsiteY4" fmla="*/ 410912 h 2465423"/>
                <a:gd name="connsiteX5" fmla="*/ 2465423 w 2946580"/>
                <a:gd name="connsiteY5" fmla="*/ 1044380 h 2465423"/>
                <a:gd name="connsiteX6" fmla="*/ 2569918 w 2946580"/>
                <a:gd name="connsiteY6" fmla="*/ 1044380 h 2465423"/>
                <a:gd name="connsiteX7" fmla="*/ 2569918 w 2946580"/>
                <a:gd name="connsiteY7" fmla="*/ 856049 h 2465423"/>
                <a:gd name="connsiteX8" fmla="*/ 2946580 w 2946580"/>
                <a:gd name="connsiteY8" fmla="*/ 1232711 h 2465423"/>
                <a:gd name="connsiteX9" fmla="*/ 2569918 w 2946580"/>
                <a:gd name="connsiteY9" fmla="*/ 1609373 h 2465423"/>
                <a:gd name="connsiteX10" fmla="*/ 2569918 w 2946580"/>
                <a:gd name="connsiteY10" fmla="*/ 1421042 h 2465423"/>
                <a:gd name="connsiteX11" fmla="*/ 2465423 w 2946580"/>
                <a:gd name="connsiteY11" fmla="*/ 1421042 h 2465423"/>
                <a:gd name="connsiteX12" fmla="*/ 2465423 w 2946580"/>
                <a:gd name="connsiteY12" fmla="*/ 2054511 h 2465423"/>
                <a:gd name="connsiteX13" fmla="*/ 2054511 w 2946580"/>
                <a:gd name="connsiteY13" fmla="*/ 2465423 h 2465423"/>
                <a:gd name="connsiteX14" fmla="*/ 410912 w 2946580"/>
                <a:gd name="connsiteY14" fmla="*/ 2465423 h 2465423"/>
                <a:gd name="connsiteX15" fmla="*/ 0 w 2946580"/>
                <a:gd name="connsiteY15" fmla="*/ 2054511 h 24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6580" h="2465423">
                  <a:moveTo>
                    <a:pt x="0" y="2054511"/>
                  </a:moveTo>
                  <a:lnTo>
                    <a:pt x="0" y="410912"/>
                  </a:lnTo>
                  <a:cubicBezTo>
                    <a:pt x="0" y="183972"/>
                    <a:pt x="183972" y="0"/>
                    <a:pt x="410912" y="0"/>
                  </a:cubicBezTo>
                  <a:lnTo>
                    <a:pt x="2054511" y="0"/>
                  </a:lnTo>
                  <a:cubicBezTo>
                    <a:pt x="2281451" y="0"/>
                    <a:pt x="2465423" y="183972"/>
                    <a:pt x="2465423" y="410912"/>
                  </a:cubicBezTo>
                  <a:lnTo>
                    <a:pt x="2465423" y="1044380"/>
                  </a:lnTo>
                  <a:lnTo>
                    <a:pt x="2569918" y="1044380"/>
                  </a:lnTo>
                  <a:lnTo>
                    <a:pt x="2569918" y="856049"/>
                  </a:lnTo>
                  <a:lnTo>
                    <a:pt x="2946580" y="1232711"/>
                  </a:lnTo>
                  <a:lnTo>
                    <a:pt x="2569918" y="1609373"/>
                  </a:lnTo>
                  <a:lnTo>
                    <a:pt x="2569918" y="1421042"/>
                  </a:lnTo>
                  <a:lnTo>
                    <a:pt x="2465423" y="1421042"/>
                  </a:lnTo>
                  <a:lnTo>
                    <a:pt x="2465423" y="2054511"/>
                  </a:lnTo>
                  <a:cubicBezTo>
                    <a:pt x="2465423" y="2281451"/>
                    <a:pt x="2281451" y="2465423"/>
                    <a:pt x="2054511" y="2465423"/>
                  </a:cubicBezTo>
                  <a:lnTo>
                    <a:pt x="410912" y="2465423"/>
                  </a:lnTo>
                  <a:cubicBezTo>
                    <a:pt x="183972" y="2465423"/>
                    <a:pt x="0" y="2281451"/>
                    <a:pt x="0" y="2054511"/>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500" dirty="0">
                <a:solidFill>
                  <a:srgbClr val="DF4413"/>
                </a:solidFill>
                <a:latin typeface="Roboto" pitchFamily="2" charset="0"/>
                <a:ea typeface="Roboto" pitchFamily="2" charset="0"/>
                <a:sym typeface="Source Han Sans K Bold" panose="020B0800000000000000" pitchFamily="34" charset="-128"/>
              </a:endParaRPr>
            </a:p>
          </p:txBody>
        </p:sp>
        <p:sp>
          <p:nvSpPr>
            <p:cNvPr id="24" name="Oval 11">
              <a:extLst>
                <a:ext uri="{FF2B5EF4-FFF2-40B4-BE49-F238E27FC236}">
                  <a16:creationId xmlns:a16="http://schemas.microsoft.com/office/drawing/2014/main" id="{62859869-31EA-498A-8907-50845F58B8DB}"/>
                </a:ext>
              </a:extLst>
            </p:cNvPr>
            <p:cNvSpPr/>
            <p:nvPr/>
          </p:nvSpPr>
          <p:spPr>
            <a:xfrm>
              <a:off x="4340173" y="1296785"/>
              <a:ext cx="368852" cy="3688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lvl="0" algn="ctr"/>
              <a:r>
                <a:rPr lang="en-US" altLang="zh-CN" sz="1500" b="1" dirty="0">
                  <a:solidFill>
                    <a:srgbClr val="DF4413"/>
                  </a:solidFill>
                  <a:latin typeface="Roboto" pitchFamily="2" charset="0"/>
                  <a:ea typeface="Roboto" pitchFamily="2" charset="0"/>
                  <a:sym typeface="Source Han Sans K Bold" panose="020B0800000000000000" pitchFamily="34" charset="-128"/>
                </a:rPr>
                <a:t>03</a:t>
              </a:r>
            </a:p>
          </p:txBody>
        </p:sp>
        <p:sp>
          <p:nvSpPr>
            <p:cNvPr id="27" name="Rectangle 34">
              <a:extLst>
                <a:ext uri="{FF2B5EF4-FFF2-40B4-BE49-F238E27FC236}">
                  <a16:creationId xmlns:a16="http://schemas.microsoft.com/office/drawing/2014/main" id="{BC4DA5B8-0E9D-465D-899C-CDC561CA6929}"/>
                </a:ext>
              </a:extLst>
            </p:cNvPr>
            <p:cNvSpPr/>
            <p:nvPr/>
          </p:nvSpPr>
          <p:spPr>
            <a:xfrm>
              <a:off x="4115291" y="1810767"/>
              <a:ext cx="946413" cy="641784"/>
            </a:xfrm>
            <a:prstGeom prst="rect">
              <a:avLst/>
            </a:prstGeom>
            <a:grpFill/>
          </p:spPr>
          <p:txBody>
            <a:bodyPr wrap="none">
              <a:normAutofit/>
            </a:bodyPr>
            <a:lstStyle/>
            <a:p>
              <a:pPr lvl="0" algn="ctr"/>
              <a:r>
                <a:rPr lang="en-US" altLang="zh-CN" sz="1600" b="1" noProof="1">
                  <a:solidFill>
                    <a:schemeClr val="bg1"/>
                  </a:solidFill>
                  <a:latin typeface="Roboto"/>
                  <a:ea typeface="Source Han Sans K Bold" panose="020B0800000000000000" pitchFamily="34" charset="-128"/>
                  <a:sym typeface="Source Han Sans K Bold" panose="020B0800000000000000" pitchFamily="34" charset="-128"/>
                </a:rPr>
                <a:t>NỘI DUNG </a:t>
              </a:r>
            </a:p>
            <a:p>
              <a:pPr lvl="0" algn="ctr"/>
              <a:r>
                <a:rPr lang="en-US" altLang="zh-CN" sz="1600" b="1" noProof="1">
                  <a:solidFill>
                    <a:schemeClr val="bg1"/>
                  </a:solidFill>
                  <a:latin typeface="Roboto"/>
                  <a:ea typeface="Source Han Sans K Bold" panose="020B0800000000000000" pitchFamily="34" charset="-128"/>
                  <a:sym typeface="Source Han Sans K Bold" panose="020B0800000000000000" pitchFamily="34" charset="-128"/>
                </a:rPr>
                <a:t>THỰC HIỆN</a:t>
              </a:r>
            </a:p>
          </p:txBody>
        </p:sp>
      </p:grpSp>
      <p:grpSp>
        <p:nvGrpSpPr>
          <p:cNvPr id="28" name="组合 25">
            <a:extLst>
              <a:ext uri="{FF2B5EF4-FFF2-40B4-BE49-F238E27FC236}">
                <a16:creationId xmlns:a16="http://schemas.microsoft.com/office/drawing/2014/main" id="{6C5D3DFA-2F13-48D1-95CC-325695DC57ED}"/>
              </a:ext>
            </a:extLst>
          </p:cNvPr>
          <p:cNvGrpSpPr/>
          <p:nvPr/>
        </p:nvGrpSpPr>
        <p:grpSpPr>
          <a:xfrm>
            <a:off x="3269339" y="2405153"/>
            <a:ext cx="1717571" cy="1586117"/>
            <a:chOff x="2442759" y="2593108"/>
            <a:chExt cx="1717571" cy="1586117"/>
          </a:xfrm>
          <a:solidFill>
            <a:srgbClr val="314865"/>
          </a:solidFill>
        </p:grpSpPr>
        <p:sp>
          <p:nvSpPr>
            <p:cNvPr id="31" name="Freeform: Shape 22">
              <a:extLst>
                <a:ext uri="{FF2B5EF4-FFF2-40B4-BE49-F238E27FC236}">
                  <a16:creationId xmlns:a16="http://schemas.microsoft.com/office/drawing/2014/main" id="{132F6BBD-9074-4184-BF2E-7E7E6AFA8DD1}"/>
                </a:ext>
              </a:extLst>
            </p:cNvPr>
            <p:cNvSpPr/>
            <p:nvPr/>
          </p:nvSpPr>
          <p:spPr>
            <a:xfrm rot="18900000">
              <a:off x="2442759" y="2593108"/>
              <a:ext cx="1717571" cy="1437104"/>
            </a:xfrm>
            <a:custGeom>
              <a:avLst/>
              <a:gdLst>
                <a:gd name="connsiteX0" fmla="*/ 0 w 2946580"/>
                <a:gd name="connsiteY0" fmla="*/ 2054511 h 2465423"/>
                <a:gd name="connsiteX1" fmla="*/ 0 w 2946580"/>
                <a:gd name="connsiteY1" fmla="*/ 410912 h 2465423"/>
                <a:gd name="connsiteX2" fmla="*/ 410912 w 2946580"/>
                <a:gd name="connsiteY2" fmla="*/ 0 h 2465423"/>
                <a:gd name="connsiteX3" fmla="*/ 2054511 w 2946580"/>
                <a:gd name="connsiteY3" fmla="*/ 0 h 2465423"/>
                <a:gd name="connsiteX4" fmla="*/ 2465423 w 2946580"/>
                <a:gd name="connsiteY4" fmla="*/ 410912 h 2465423"/>
                <a:gd name="connsiteX5" fmla="*/ 2465423 w 2946580"/>
                <a:gd name="connsiteY5" fmla="*/ 1044380 h 2465423"/>
                <a:gd name="connsiteX6" fmla="*/ 2569918 w 2946580"/>
                <a:gd name="connsiteY6" fmla="*/ 1044380 h 2465423"/>
                <a:gd name="connsiteX7" fmla="*/ 2569918 w 2946580"/>
                <a:gd name="connsiteY7" fmla="*/ 856049 h 2465423"/>
                <a:gd name="connsiteX8" fmla="*/ 2946580 w 2946580"/>
                <a:gd name="connsiteY8" fmla="*/ 1232711 h 2465423"/>
                <a:gd name="connsiteX9" fmla="*/ 2569918 w 2946580"/>
                <a:gd name="connsiteY9" fmla="*/ 1609373 h 2465423"/>
                <a:gd name="connsiteX10" fmla="*/ 2569918 w 2946580"/>
                <a:gd name="connsiteY10" fmla="*/ 1421042 h 2465423"/>
                <a:gd name="connsiteX11" fmla="*/ 2465423 w 2946580"/>
                <a:gd name="connsiteY11" fmla="*/ 1421042 h 2465423"/>
                <a:gd name="connsiteX12" fmla="*/ 2465423 w 2946580"/>
                <a:gd name="connsiteY12" fmla="*/ 2054511 h 2465423"/>
                <a:gd name="connsiteX13" fmla="*/ 2054511 w 2946580"/>
                <a:gd name="connsiteY13" fmla="*/ 2465423 h 2465423"/>
                <a:gd name="connsiteX14" fmla="*/ 410912 w 2946580"/>
                <a:gd name="connsiteY14" fmla="*/ 2465423 h 2465423"/>
                <a:gd name="connsiteX15" fmla="*/ 0 w 2946580"/>
                <a:gd name="connsiteY15" fmla="*/ 2054511 h 24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6580" h="2465423">
                  <a:moveTo>
                    <a:pt x="0" y="2054511"/>
                  </a:moveTo>
                  <a:lnTo>
                    <a:pt x="0" y="410912"/>
                  </a:lnTo>
                  <a:cubicBezTo>
                    <a:pt x="0" y="183972"/>
                    <a:pt x="183972" y="0"/>
                    <a:pt x="410912" y="0"/>
                  </a:cubicBezTo>
                  <a:lnTo>
                    <a:pt x="2054511" y="0"/>
                  </a:lnTo>
                  <a:cubicBezTo>
                    <a:pt x="2281451" y="0"/>
                    <a:pt x="2465423" y="183972"/>
                    <a:pt x="2465423" y="410912"/>
                  </a:cubicBezTo>
                  <a:lnTo>
                    <a:pt x="2465423" y="1044380"/>
                  </a:lnTo>
                  <a:lnTo>
                    <a:pt x="2569918" y="1044380"/>
                  </a:lnTo>
                  <a:lnTo>
                    <a:pt x="2569918" y="856049"/>
                  </a:lnTo>
                  <a:lnTo>
                    <a:pt x="2946580" y="1232711"/>
                  </a:lnTo>
                  <a:lnTo>
                    <a:pt x="2569918" y="1609373"/>
                  </a:lnTo>
                  <a:lnTo>
                    <a:pt x="2569918" y="1421042"/>
                  </a:lnTo>
                  <a:lnTo>
                    <a:pt x="2465423" y="1421042"/>
                  </a:lnTo>
                  <a:lnTo>
                    <a:pt x="2465423" y="2054511"/>
                  </a:lnTo>
                  <a:cubicBezTo>
                    <a:pt x="2465423" y="2281451"/>
                    <a:pt x="2281451" y="2465423"/>
                    <a:pt x="2054511" y="2465423"/>
                  </a:cubicBezTo>
                  <a:lnTo>
                    <a:pt x="410912" y="2465423"/>
                  </a:lnTo>
                  <a:cubicBezTo>
                    <a:pt x="183972" y="2465423"/>
                    <a:pt x="0" y="2281451"/>
                    <a:pt x="0" y="2054511"/>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500">
                <a:solidFill>
                  <a:srgbClr val="DF4413"/>
                </a:solidFill>
                <a:latin typeface="Roboto" pitchFamily="2" charset="0"/>
                <a:ea typeface="Roboto" pitchFamily="2" charset="0"/>
                <a:sym typeface="Source Han Sans K Bold" panose="020B0800000000000000" pitchFamily="34" charset="-128"/>
              </a:endParaRPr>
            </a:p>
          </p:txBody>
        </p:sp>
        <p:sp>
          <p:nvSpPr>
            <p:cNvPr id="32" name="Oval 23">
              <a:extLst>
                <a:ext uri="{FF2B5EF4-FFF2-40B4-BE49-F238E27FC236}">
                  <a16:creationId xmlns:a16="http://schemas.microsoft.com/office/drawing/2014/main" id="{9E8D65DF-8E3B-4D77-8394-B568E886D652}"/>
                </a:ext>
              </a:extLst>
            </p:cNvPr>
            <p:cNvSpPr/>
            <p:nvPr/>
          </p:nvSpPr>
          <p:spPr>
            <a:xfrm>
              <a:off x="3012161" y="3810373"/>
              <a:ext cx="368852" cy="3688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lvl="0" algn="ctr"/>
              <a:r>
                <a:rPr lang="en-US" altLang="zh-CN" sz="1500" b="1" dirty="0">
                  <a:solidFill>
                    <a:srgbClr val="DF4413"/>
                  </a:solidFill>
                  <a:latin typeface="Roboto" pitchFamily="2" charset="0"/>
                  <a:ea typeface="Roboto" pitchFamily="2" charset="0"/>
                  <a:sym typeface="Source Han Sans K Bold" panose="020B0800000000000000" pitchFamily="34" charset="-128"/>
                </a:rPr>
                <a:t>02</a:t>
              </a:r>
            </a:p>
          </p:txBody>
        </p:sp>
        <p:sp>
          <p:nvSpPr>
            <p:cNvPr id="33" name="Rectangle 21">
              <a:extLst>
                <a:ext uri="{FF2B5EF4-FFF2-40B4-BE49-F238E27FC236}">
                  <a16:creationId xmlns:a16="http://schemas.microsoft.com/office/drawing/2014/main" id="{B92DAD68-5E2D-4D72-BAF2-FE82D7AE053A}"/>
                </a:ext>
              </a:extLst>
            </p:cNvPr>
            <p:cNvSpPr/>
            <p:nvPr/>
          </p:nvSpPr>
          <p:spPr>
            <a:xfrm>
              <a:off x="2723380" y="3212418"/>
              <a:ext cx="946413" cy="311624"/>
            </a:xfrm>
            <a:prstGeom prst="rect">
              <a:avLst/>
            </a:prstGeom>
            <a:grpFill/>
          </p:spPr>
          <p:txBody>
            <a:bodyPr wrap="none">
              <a:noAutofit/>
            </a:bodyPr>
            <a:lstStyle/>
            <a:p>
              <a:pPr lvl="0" algn="ctr"/>
              <a:endParaRPr lang="en-US" altLang="zh-CN" sz="1600" b="1" noProof="1">
                <a:solidFill>
                  <a:schemeClr val="bg1"/>
                </a:solidFill>
                <a:latin typeface="Roboto"/>
                <a:ea typeface="Source Han Sans K Bold" panose="020B0800000000000000" pitchFamily="34" charset="-128"/>
                <a:sym typeface="Source Han Sans K Bold" panose="020B0800000000000000" pitchFamily="34" charset="-128"/>
              </a:endParaRPr>
            </a:p>
          </p:txBody>
        </p:sp>
      </p:grpSp>
      <p:sp>
        <p:nvSpPr>
          <p:cNvPr id="34" name="Rectangle 33"/>
          <p:cNvSpPr/>
          <p:nvPr/>
        </p:nvSpPr>
        <p:spPr>
          <a:xfrm>
            <a:off x="3102143" y="3062931"/>
            <a:ext cx="1923645" cy="338554"/>
          </a:xfrm>
          <a:prstGeom prst="rect">
            <a:avLst/>
          </a:prstGeom>
        </p:spPr>
        <p:txBody>
          <a:bodyPr wrap="square">
            <a:spAutoFit/>
          </a:bodyPr>
          <a:lstStyle/>
          <a:p>
            <a:pPr lvl="0" algn="ctr"/>
            <a:r>
              <a:rPr lang="en-US" altLang="zh-CN" sz="1600" b="1" noProof="1">
                <a:solidFill>
                  <a:schemeClr val="bg1"/>
                </a:solidFill>
                <a:latin typeface="Roboto"/>
                <a:ea typeface="Source Han Sans K Bold" panose="020B0800000000000000" pitchFamily="34" charset="-128"/>
                <a:sym typeface="Source Han Sans K Bold" panose="020B0800000000000000" pitchFamily="34" charset="-128"/>
              </a:rPr>
              <a:t>KHẢO SÁT</a:t>
            </a:r>
          </a:p>
        </p:txBody>
      </p:sp>
    </p:spTree>
    <p:extLst>
      <p:ext uri="{BB962C8B-B14F-4D97-AF65-F5344CB8AC3E}">
        <p14:creationId xmlns:p14="http://schemas.microsoft.com/office/powerpoint/2010/main" val="25654665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4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5" name="文本框 105"/>
          <p:cNvSpPr txBox="1"/>
          <p:nvPr/>
        </p:nvSpPr>
        <p:spPr>
          <a:xfrm>
            <a:off x="484277" y="190860"/>
            <a:ext cx="2818088" cy="369332"/>
          </a:xfrm>
          <a:prstGeom prst="rect">
            <a:avLst/>
          </a:prstGeom>
          <a:noFill/>
        </p:spPr>
        <p:txBody>
          <a:bodyPr wrap="square" rtlCol="0">
            <a:spAutoFit/>
          </a:bodyPr>
          <a:lstStyle/>
          <a:p>
            <a:r>
              <a:rPr lang="en-US" altLang="zh-CN" sz="1800" b="1" dirty="0" smtClean="0">
                <a:solidFill>
                  <a:srgbClr val="314865"/>
                </a:solidFill>
                <a:latin typeface="Roboto"/>
                <a:ea typeface="微软雅黑" panose="020B0503020204020204" pitchFamily="34" charset="-122"/>
                <a:sym typeface="Arial" panose="020B0604020202020204" pitchFamily="34" charset="0"/>
              </a:rPr>
              <a:t>THỰC THI</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749" y="893418"/>
            <a:ext cx="7165329" cy="3747342"/>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4028749" y="387378"/>
            <a:ext cx="1106808" cy="338554"/>
          </a:xfrm>
          <a:prstGeom prst="rect">
            <a:avLst/>
          </a:prstGeom>
        </p:spPr>
        <p:txBody>
          <a:bodyPr wrap="square">
            <a:spAutoFit/>
          </a:bodyPr>
          <a:lstStyle/>
          <a:p>
            <a:r>
              <a:rPr lang="en-US" sz="1600" b="1" noProof="1" smtClean="0">
                <a:solidFill>
                  <a:srgbClr val="314865"/>
                </a:solidFill>
                <a:latin typeface="Roboto"/>
                <a:ea typeface="Times New Roman" panose="02020603050405020304" pitchFamily="18" charset="0"/>
              </a:rPr>
              <a:t>Train rasa</a:t>
            </a:r>
            <a:endParaRPr lang="en-US" sz="1400" b="1" noProof="1">
              <a:solidFill>
                <a:srgbClr val="314865"/>
              </a:solidFill>
              <a:latin typeface="Roboto"/>
            </a:endParaRPr>
          </a:p>
        </p:txBody>
      </p:sp>
    </p:spTree>
    <p:extLst>
      <p:ext uri="{BB962C8B-B14F-4D97-AF65-F5344CB8AC3E}">
        <p14:creationId xmlns:p14="http://schemas.microsoft.com/office/powerpoint/2010/main" val="19416419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4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5" name="文本框 105"/>
          <p:cNvSpPr txBox="1"/>
          <p:nvPr/>
        </p:nvSpPr>
        <p:spPr>
          <a:xfrm>
            <a:off x="484277" y="190860"/>
            <a:ext cx="2818088" cy="369332"/>
          </a:xfrm>
          <a:prstGeom prst="rect">
            <a:avLst/>
          </a:prstGeom>
          <a:noFill/>
        </p:spPr>
        <p:txBody>
          <a:bodyPr wrap="square" rtlCol="0">
            <a:spAutoFit/>
          </a:bodyPr>
          <a:lstStyle/>
          <a:p>
            <a:r>
              <a:rPr lang="en-US" altLang="zh-CN" sz="1800" b="1" dirty="0" smtClean="0">
                <a:solidFill>
                  <a:srgbClr val="314865"/>
                </a:solidFill>
                <a:latin typeface="Roboto"/>
                <a:ea typeface="微软雅黑" panose="020B0503020204020204" pitchFamily="34" charset="-122"/>
                <a:sym typeface="Arial" panose="020B0604020202020204" pitchFamily="34" charset="0"/>
              </a:rPr>
              <a:t>THỰC THI</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
        <p:nvSpPr>
          <p:cNvPr id="7" name="Rectangle 6"/>
          <p:cNvSpPr/>
          <p:nvPr/>
        </p:nvSpPr>
        <p:spPr>
          <a:xfrm>
            <a:off x="3944082" y="406303"/>
            <a:ext cx="1296784" cy="307777"/>
          </a:xfrm>
          <a:prstGeom prst="rect">
            <a:avLst/>
          </a:prstGeom>
        </p:spPr>
        <p:txBody>
          <a:bodyPr wrap="square">
            <a:spAutoFit/>
          </a:bodyPr>
          <a:lstStyle/>
          <a:p>
            <a:r>
              <a:rPr lang="en-US" sz="1400" b="1" noProof="1" smtClean="0">
                <a:solidFill>
                  <a:srgbClr val="314865"/>
                </a:solidFill>
                <a:latin typeface="Roboto"/>
              </a:rPr>
              <a:t>Chạy thử core </a:t>
            </a:r>
            <a:endParaRPr lang="en-US" sz="1400" b="1" noProof="1">
              <a:solidFill>
                <a:srgbClr val="314865"/>
              </a:solidFill>
              <a:latin typeface="Roboto"/>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290" y="871999"/>
            <a:ext cx="7366506" cy="38525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606877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49" name="文本框 105"/>
          <p:cNvSpPr txBox="1"/>
          <p:nvPr/>
        </p:nvSpPr>
        <p:spPr>
          <a:xfrm>
            <a:off x="484277" y="190860"/>
            <a:ext cx="3035176" cy="369332"/>
          </a:xfrm>
          <a:prstGeom prst="rect">
            <a:avLst/>
          </a:prstGeom>
          <a:noFill/>
        </p:spPr>
        <p:txBody>
          <a:bodyPr wrap="square" rtlCol="0">
            <a:spAutoFit/>
          </a:bodyPr>
          <a:lstStyle/>
          <a:p>
            <a:r>
              <a:rPr lang="en-US" altLang="zh-CN" sz="1800" b="1" dirty="0">
                <a:solidFill>
                  <a:srgbClr val="314865"/>
                </a:solidFill>
                <a:latin typeface="Helvetica" panose="020B0604020202030204" pitchFamily="34" charset="0"/>
                <a:ea typeface="微软雅黑" panose="020B0503020204020204" pitchFamily="34" charset="-122"/>
                <a:sym typeface="Arial" panose="020B0604020202020204" pitchFamily="34" charset="0"/>
              </a:rPr>
              <a:t>MÔ PHỎNG CHATBOT</a:t>
            </a:r>
            <a:endParaRPr lang="zh-CN" altLang="en-US" sz="1800" b="1" dirty="0">
              <a:solidFill>
                <a:srgbClr val="314865"/>
              </a:solidFill>
              <a:latin typeface="Helvetica" panose="020B0604020202030204" pitchFamily="34" charset="0"/>
              <a:ea typeface="微软雅黑" panose="020B0503020204020204" pitchFamily="34" charset="-122"/>
              <a:sym typeface="Arial" panose="020B0604020202020204" pitchFamily="34" charset="0"/>
            </a:endParaRPr>
          </a:p>
        </p:txBody>
      </p:sp>
      <p:grpSp>
        <p:nvGrpSpPr>
          <p:cNvPr id="7" name="组合 12"/>
          <p:cNvGrpSpPr/>
          <p:nvPr/>
        </p:nvGrpSpPr>
        <p:grpSpPr>
          <a:xfrm>
            <a:off x="7633457" y="100498"/>
            <a:ext cx="1632108" cy="1092575"/>
            <a:chOff x="1277256" y="1121088"/>
            <a:chExt cx="1549400" cy="1037208"/>
          </a:xfrm>
        </p:grpSpPr>
        <p:sp>
          <p:nvSpPr>
            <p:cNvPr id="8" name="椭圆 13"/>
            <p:cNvSpPr/>
            <p:nvPr/>
          </p:nvSpPr>
          <p:spPr>
            <a:xfrm>
              <a:off x="1533352" y="1121088"/>
              <a:ext cx="1037208" cy="1037208"/>
            </a:xfrm>
            <a:prstGeom prst="ellipse">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9" name="文本框 43"/>
            <p:cNvSpPr txBox="1"/>
            <p:nvPr/>
          </p:nvSpPr>
          <p:spPr>
            <a:xfrm>
              <a:off x="1277256" y="1303685"/>
              <a:ext cx="1549400" cy="672013"/>
            </a:xfrm>
            <a:prstGeom prst="rect">
              <a:avLst/>
            </a:prstGeom>
            <a:noFill/>
          </p:spPr>
          <p:txBody>
            <a:bodyPr wrap="square" rtlCol="0">
              <a:spAutoFit/>
            </a:bodyPr>
            <a:lstStyle/>
            <a:p>
              <a:pPr algn="ctr"/>
              <a:r>
                <a:rPr lang="en-US" altLang="zh-CN" sz="4000" b="1" dirty="0">
                  <a:solidFill>
                    <a:schemeClr val="bg1"/>
                  </a:solidFill>
                  <a:latin typeface="Roboto"/>
                  <a:ea typeface="微软雅黑" panose="020B0503020204020204" pitchFamily="34" charset="-122"/>
                </a:rPr>
                <a:t>04</a:t>
              </a:r>
              <a:endParaRPr lang="en-US" altLang="zh-CN" sz="4400" b="1" dirty="0">
                <a:solidFill>
                  <a:schemeClr val="bg1"/>
                </a:solidFill>
                <a:latin typeface="Roboto"/>
                <a:ea typeface="微软雅黑" panose="020B0503020204020204" pitchFamily="34" charset="-122"/>
              </a:endParaRPr>
            </a:p>
          </p:txBody>
        </p:sp>
      </p:grpSp>
      <p:pic>
        <p:nvPicPr>
          <p:cNvPr id="2" name="video-162081699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707122" y="190860"/>
            <a:ext cx="2812212" cy="4909250"/>
          </a:xfrm>
          <a:prstGeom prst="rect">
            <a:avLst/>
          </a:prstGeom>
          <a:ln>
            <a:noFill/>
          </a:ln>
          <a:effectLst>
            <a:softEdge rad="112500"/>
          </a:effectLst>
        </p:spPr>
      </p:pic>
      <p:pic>
        <p:nvPicPr>
          <p:cNvPr id="3" name="Cute-VA-4542988_hq">
            <a:hlinkClick r:id="" action="ppaction://media"/>
          </p:cNvPr>
          <p:cNvPicPr>
            <a:picLocks noChangeAspect="1"/>
          </p:cNvPicPr>
          <p:nvPr>
            <a:audioFile r:link="rId3"/>
            <p:extLst>
              <p:ext uri="{DAA4B4D4-6D71-4841-9C94-3DE7FCFB9230}">
                <p14:media xmlns:p14="http://schemas.microsoft.com/office/powerpoint/2010/main" r:embed="rId4">
                  <p14:trim end="261000.9285"/>
                </p14:media>
              </p:ext>
            </p:extLst>
          </p:nvPr>
        </p:nvPicPr>
        <p:blipFill>
          <a:blip r:embed="rId8"/>
          <a:stretch>
            <a:fillRect/>
          </a:stretch>
        </p:blipFill>
        <p:spPr>
          <a:xfrm>
            <a:off x="2726506" y="4612748"/>
            <a:ext cx="487363" cy="487362"/>
          </a:xfrm>
          <a:prstGeom prst="rect">
            <a:avLst/>
          </a:prstGeom>
        </p:spPr>
      </p:pic>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5713" y="1253607"/>
            <a:ext cx="2794275" cy="2783756"/>
          </a:xfrm>
          <a:prstGeom prst="rect">
            <a:avLst/>
          </a:prstGeom>
        </p:spPr>
      </p:pic>
    </p:spTree>
    <p:extLst>
      <p:ext uri="{BB962C8B-B14F-4D97-AF65-F5344CB8AC3E}">
        <p14:creationId xmlns:p14="http://schemas.microsoft.com/office/powerpoint/2010/main" val="3932786626"/>
      </p:ext>
    </p:extLst>
  </p:cSld>
  <p:clrMapOvr>
    <a:masterClrMapping/>
  </p:clrMapOvr>
  <mc:AlternateContent xmlns:mc="http://schemas.openxmlformats.org/markup-compatibility/2006" xmlns:p14="http://schemas.microsoft.com/office/powerpoint/2010/main">
    <mc:Choice Requires="p14">
      <p:transition p14:dur="0" advClick="0" advTm="6500"/>
    </mc:Choice>
    <mc:Fallback xmlns="">
      <p:transition advClick="0" advTm="6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3" presetClass="entr" presetSubtype="16" fill="hold" nodeType="withEffect">
                                  <p:stCondLst>
                                    <p:cond delay="250"/>
                                  </p:stCondLst>
                                  <p:childTnLst>
                                    <p:set>
                                      <p:cBhvr>
                                        <p:cTn id="8" dur="1" fill="hold">
                                          <p:stCondLst>
                                            <p:cond delay="0"/>
                                          </p:stCondLst>
                                        </p:cTn>
                                        <p:tgtEl>
                                          <p:spTgt spid="7"/>
                                        </p:tgtEl>
                                        <p:attrNameLst>
                                          <p:attrName>style.visibility</p:attrName>
                                        </p:attrNameLst>
                                      </p:cBhvr>
                                      <p:to>
                                        <p:strVal val="visible"/>
                                      </p:to>
                                    </p:set>
                                    <p:anim calcmode="lin" valueType="num">
                                      <p:cBhvr>
                                        <p:cTn id="9" dur="500" fill="hold"/>
                                        <p:tgtEl>
                                          <p:spTgt spid="7"/>
                                        </p:tgtEl>
                                        <p:attrNameLst>
                                          <p:attrName>ppt_w</p:attrName>
                                        </p:attrNameLst>
                                      </p:cBhvr>
                                      <p:tavLst>
                                        <p:tav tm="0">
                                          <p:val>
                                            <p:fltVal val="0"/>
                                          </p:val>
                                        </p:tav>
                                        <p:tav tm="100000">
                                          <p:val>
                                            <p:strVal val="#ppt_w"/>
                                          </p:val>
                                        </p:tav>
                                      </p:tavLst>
                                    </p:anim>
                                    <p:anim calcmode="lin" valueType="num">
                                      <p:cBhvr>
                                        <p:cTn id="10" dur="500" fill="hold"/>
                                        <p:tgtEl>
                                          <p:spTgt spid="7"/>
                                        </p:tgtEl>
                                        <p:attrNameLst>
                                          <p:attrName>ppt_h</p:attrName>
                                        </p:attrNameLst>
                                      </p:cBhvr>
                                      <p:tavLst>
                                        <p:tav tm="0">
                                          <p:val>
                                            <p:fltVal val="0"/>
                                          </p:val>
                                        </p:tav>
                                        <p:tav tm="100000">
                                          <p:val>
                                            <p:strVal val="#ppt_h"/>
                                          </p:val>
                                        </p:tav>
                                      </p:tavLst>
                                    </p:anim>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2"/>
                </p:tgtEl>
              </p:cMediaNode>
            </p:video>
            <p:audio>
              <p:cMediaNode vol="19512" numSld="999" showWhenStopped="0">
                <p:cTn id="18"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9"/>
          <p:cNvSpPr>
            <a:spLocks noChangeArrowheads="1"/>
          </p:cNvSpPr>
          <p:nvPr/>
        </p:nvSpPr>
        <p:spPr bwMode="auto">
          <a:xfrm>
            <a:off x="2972724" y="-351067"/>
            <a:ext cx="2879436" cy="2884251"/>
          </a:xfrm>
          <a:prstGeom prst="rect">
            <a:avLst/>
          </a:prstGeom>
          <a:noFill/>
          <a:ln w="9525">
            <a:noFill/>
            <a:miter lim="800000"/>
            <a:headEnd/>
            <a:tailEnd/>
          </a:ln>
        </p:spPr>
        <p:txBody>
          <a:bodyPr wrap="square">
            <a:spAutoFit/>
          </a:bodyPr>
          <a:lstStyle/>
          <a:p>
            <a:pPr algn="ctr">
              <a:lnSpc>
                <a:spcPct val="150000"/>
              </a:lnSpc>
            </a:pPr>
            <a:r>
              <a:rPr lang="en-US" altLang="zh-CN" sz="13800" dirty="0">
                <a:solidFill>
                  <a:srgbClr val="314865"/>
                </a:solidFill>
                <a:latin typeface="Roboto"/>
                <a:ea typeface="文鼎弹簧体" panose="020B0602010101010101" pitchFamily="33" charset="-122"/>
                <a:sym typeface="微软雅黑" pitchFamily="34" charset="-122"/>
              </a:rPr>
              <a:t>4</a:t>
            </a:r>
            <a:endParaRPr lang="zh-CN" altLang="en-US" sz="6000" dirty="0">
              <a:solidFill>
                <a:srgbClr val="314865"/>
              </a:solidFill>
              <a:latin typeface="Roboto"/>
              <a:ea typeface="文鼎弹簧体" panose="020B0602010101010101" pitchFamily="33" charset="-122"/>
            </a:endParaRPr>
          </a:p>
        </p:txBody>
      </p:sp>
      <p:sp>
        <p:nvSpPr>
          <p:cNvPr id="7" name="圆角矩形 258"/>
          <p:cNvSpPr>
            <a:spLocks noChangeArrowheads="1"/>
          </p:cNvSpPr>
          <p:nvPr/>
        </p:nvSpPr>
        <p:spPr bwMode="auto">
          <a:xfrm>
            <a:off x="1304261" y="2322584"/>
            <a:ext cx="6471683" cy="1030216"/>
          </a:xfrm>
          <a:prstGeom prst="roundRect">
            <a:avLst>
              <a:gd name="adj" fmla="val 50000"/>
            </a:avLst>
          </a:prstGeom>
          <a:solidFill>
            <a:srgbClr val="314865"/>
          </a:solidFill>
          <a:ln w="34925">
            <a:solidFill>
              <a:schemeClr val="bg1"/>
            </a:solidFill>
            <a:round/>
            <a:headEnd/>
            <a:tailEnd/>
          </a:ln>
        </p:spPr>
        <p:txBody>
          <a:bodyPr anchor="ctr"/>
          <a:lstStyle/>
          <a:p>
            <a:pPr algn="ctr">
              <a:buClr>
                <a:schemeClr val="tx1"/>
              </a:buClr>
            </a:pPr>
            <a:endParaRPr lang="en-US" sz="3200" b="1" dirty="0">
              <a:latin typeface="Roboto"/>
              <a:ea typeface="微软雅黑" panose="020B0503020204020204" pitchFamily="34" charset="-122"/>
            </a:endParaRPr>
          </a:p>
        </p:txBody>
      </p:sp>
      <p:sp>
        <p:nvSpPr>
          <p:cNvPr id="8" name="Text Box 39"/>
          <p:cNvSpPr>
            <a:spLocks noChangeArrowheads="1"/>
          </p:cNvSpPr>
          <p:nvPr/>
        </p:nvSpPr>
        <p:spPr bwMode="auto">
          <a:xfrm>
            <a:off x="77972" y="2280790"/>
            <a:ext cx="8860465" cy="901593"/>
          </a:xfrm>
          <a:prstGeom prst="rect">
            <a:avLst/>
          </a:prstGeom>
          <a:noFill/>
          <a:ln w="9525">
            <a:noFill/>
            <a:miter lim="800000"/>
            <a:headEnd/>
            <a:tailEnd/>
          </a:ln>
        </p:spPr>
        <p:txBody>
          <a:bodyPr wrap="square">
            <a:spAutoFit/>
          </a:bodyPr>
          <a:lstStyle/>
          <a:p>
            <a:pPr algn="ctr">
              <a:lnSpc>
                <a:spcPct val="150000"/>
              </a:lnSpc>
              <a:buClr>
                <a:schemeClr val="tx1"/>
              </a:buClr>
            </a:pPr>
            <a:r>
              <a:rPr lang="en-US" sz="4000" b="1" dirty="0">
                <a:solidFill>
                  <a:schemeClr val="bg1"/>
                </a:solidFill>
                <a:latin typeface="Roboto"/>
                <a:ea typeface="微软雅黑" panose="020B0503020204020204" pitchFamily="34" charset="-122"/>
                <a:sym typeface="微软雅黑" pitchFamily="34" charset="-122"/>
              </a:rPr>
              <a:t>KẾT LUẬN &amp; ĐỀ XUẤT</a:t>
            </a:r>
            <a:endParaRPr lang="en-US" sz="6000" b="1" dirty="0">
              <a:latin typeface="Roboto"/>
              <a:ea typeface="微软雅黑" panose="020B0503020204020204" pitchFamily="34" charset="-122"/>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5772" y="1050825"/>
            <a:ext cx="1272774" cy="1133416"/>
          </a:xfrm>
          <a:prstGeom prst="rect">
            <a:avLst/>
          </a:prstGeom>
        </p:spPr>
      </p:pic>
    </p:spTree>
    <p:extLst>
      <p:ext uri="{BB962C8B-B14F-4D97-AF65-F5344CB8AC3E}">
        <p14:creationId xmlns:p14="http://schemas.microsoft.com/office/powerpoint/2010/main" val="1375341820"/>
      </p:ext>
    </p:extLst>
  </p:cSld>
  <p:clrMapOvr>
    <a:masterClrMapping/>
  </p:clrMapOvr>
  <mc:AlternateContent xmlns:mc="http://schemas.openxmlformats.org/markup-compatibility/2006" xmlns:p14="http://schemas.microsoft.com/office/powerpoint/2010/main">
    <mc:Choice Requires="p14">
      <p:transition p14:dur="0" advClick="0" advTm="3693"/>
    </mc:Choice>
    <mc:Fallback xmlns="">
      <p:transition advClick="0" advTm="3693"/>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5"/>
          <p:cNvSpPr/>
          <p:nvPr/>
        </p:nvSpPr>
        <p:spPr>
          <a:xfrm>
            <a:off x="436880" y="2824219"/>
            <a:ext cx="4496127" cy="734975"/>
          </a:xfrm>
          <a:prstGeom prst="roundRect">
            <a:avLst>
              <a:gd name="adj" fmla="val 18655"/>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 name="矩形 18"/>
          <p:cNvSpPr>
            <a:spLocks noChangeArrowheads="1"/>
          </p:cNvSpPr>
          <p:nvPr/>
        </p:nvSpPr>
        <p:spPr bwMode="auto">
          <a:xfrm>
            <a:off x="574158" y="2870888"/>
            <a:ext cx="4170920" cy="62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400" dirty="0">
                <a:solidFill>
                  <a:schemeClr val="bg1"/>
                </a:solidFill>
                <a:latin typeface="Roboto" panose="02000000000000000000" pitchFamily="2" charset="0"/>
                <a:ea typeface="Roboto" panose="02000000000000000000" pitchFamily="2" charset="0"/>
              </a:rPr>
              <a:t>G</a:t>
            </a:r>
            <a:r>
              <a:rPr lang="vi-VN" altLang="zh-CN" sz="1400" dirty="0">
                <a:solidFill>
                  <a:schemeClr val="bg1"/>
                </a:solidFill>
                <a:latin typeface="Roboto" panose="02000000000000000000" pitchFamily="2" charset="0"/>
                <a:ea typeface="Roboto" panose="02000000000000000000" pitchFamily="2" charset="0"/>
              </a:rPr>
              <a:t>óp phần hỗ trợ Thư viện và sinh viên </a:t>
            </a:r>
            <a:endParaRPr lang="en-US" altLang="zh-CN" sz="1400" dirty="0">
              <a:solidFill>
                <a:schemeClr val="bg1"/>
              </a:solidFill>
              <a:latin typeface="Roboto" panose="02000000000000000000" pitchFamily="2" charset="0"/>
              <a:ea typeface="Roboto" panose="02000000000000000000" pitchFamily="2" charset="0"/>
            </a:endParaRPr>
          </a:p>
          <a:p>
            <a:pPr>
              <a:lnSpc>
                <a:spcPct val="130000"/>
              </a:lnSpc>
            </a:pPr>
            <a:r>
              <a:rPr lang="vi-VN" altLang="zh-CN" sz="1400" dirty="0">
                <a:solidFill>
                  <a:schemeClr val="bg1"/>
                </a:solidFill>
                <a:latin typeface="Roboto" panose="02000000000000000000" pitchFamily="2" charset="0"/>
                <a:ea typeface="Roboto" panose="02000000000000000000" pitchFamily="2" charset="0"/>
              </a:rPr>
              <a:t>tìm kiếm thông tin, mượn trả sách. </a:t>
            </a:r>
            <a:endParaRPr lang="en-US" altLang="zh-CN" sz="1400" dirty="0">
              <a:solidFill>
                <a:schemeClr val="bg1"/>
              </a:solidFill>
              <a:latin typeface="Roboto" panose="02000000000000000000" pitchFamily="2" charset="0"/>
              <a:ea typeface="Roboto" panose="02000000000000000000" pitchFamily="2" charset="0"/>
              <a:sym typeface="Arial" panose="020B0604020202020204" pitchFamily="34" charset="0"/>
            </a:endParaRPr>
          </a:p>
        </p:txBody>
      </p:sp>
      <p:sp>
        <p:nvSpPr>
          <p:cNvPr id="6" name="圆角矩形 7"/>
          <p:cNvSpPr/>
          <p:nvPr/>
        </p:nvSpPr>
        <p:spPr>
          <a:xfrm>
            <a:off x="484277" y="1395809"/>
            <a:ext cx="4448730" cy="736378"/>
          </a:xfrm>
          <a:prstGeom prst="roundRect">
            <a:avLst>
              <a:gd name="adj" fmla="val 18655"/>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75">
              <a:solidFill>
                <a:schemeClr val="bg1"/>
              </a:solidFill>
            </a:endParaRPr>
          </a:p>
        </p:txBody>
      </p:sp>
      <p:sp>
        <p:nvSpPr>
          <p:cNvPr id="7" name="矩形 20"/>
          <p:cNvSpPr>
            <a:spLocks noChangeArrowheads="1"/>
          </p:cNvSpPr>
          <p:nvPr/>
        </p:nvSpPr>
        <p:spPr bwMode="auto">
          <a:xfrm>
            <a:off x="574158" y="1452979"/>
            <a:ext cx="4712765" cy="62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400" noProof="1">
                <a:solidFill>
                  <a:schemeClr val="bg1"/>
                </a:solidFill>
                <a:latin typeface="Roboto" panose="02000000000000000000" pitchFamily="2" charset="0"/>
                <a:ea typeface="Roboto" panose="02000000000000000000" pitchFamily="2" charset="0"/>
              </a:rPr>
              <a:t>Hoạt</a:t>
            </a:r>
            <a:r>
              <a:rPr lang="en-US" altLang="zh-CN" sz="1400" dirty="0">
                <a:solidFill>
                  <a:schemeClr val="bg1"/>
                </a:solidFill>
                <a:latin typeface="Roboto" panose="02000000000000000000" pitchFamily="2" charset="0"/>
                <a:ea typeface="Roboto" panose="02000000000000000000" pitchFamily="2" charset="0"/>
              </a:rPr>
              <a:t> </a:t>
            </a:r>
            <a:r>
              <a:rPr lang="vi-VN" altLang="zh-CN" sz="1400" dirty="0">
                <a:solidFill>
                  <a:schemeClr val="bg1"/>
                </a:solidFill>
                <a:latin typeface="Roboto" panose="02000000000000000000" pitchFamily="2" charset="0"/>
                <a:ea typeface="Roboto" panose="02000000000000000000" pitchFamily="2" charset="0"/>
              </a:rPr>
              <a:t>động mượn, trả sách truyền </a:t>
            </a:r>
            <a:endParaRPr lang="en-US" altLang="zh-CN" sz="1400" dirty="0">
              <a:solidFill>
                <a:schemeClr val="bg1"/>
              </a:solidFill>
              <a:latin typeface="Roboto" panose="02000000000000000000" pitchFamily="2" charset="0"/>
              <a:ea typeface="Roboto" panose="02000000000000000000" pitchFamily="2" charset="0"/>
            </a:endParaRPr>
          </a:p>
          <a:p>
            <a:pPr>
              <a:lnSpc>
                <a:spcPct val="130000"/>
              </a:lnSpc>
            </a:pPr>
            <a:r>
              <a:rPr lang="vi-VN" altLang="zh-CN" sz="1400" dirty="0">
                <a:solidFill>
                  <a:schemeClr val="bg1"/>
                </a:solidFill>
                <a:latin typeface="Roboto" panose="02000000000000000000" pitchFamily="2" charset="0"/>
                <a:ea typeface="Roboto" panose="02000000000000000000" pitchFamily="2" charset="0"/>
              </a:rPr>
              <a:t>thống chưa thật sự được đánh giá cao.</a:t>
            </a:r>
            <a:endParaRPr lang="en-US" altLang="zh-CN" sz="1400" dirty="0">
              <a:solidFill>
                <a:schemeClr val="bg1"/>
              </a:solidFill>
              <a:latin typeface="Roboto" panose="02000000000000000000" pitchFamily="2" charset="0"/>
              <a:ea typeface="Roboto" panose="02000000000000000000" pitchFamily="2" charset="0"/>
              <a:sym typeface="Arial" panose="020B0604020202020204" pitchFamily="34" charset="0"/>
            </a:endParaRPr>
          </a:p>
        </p:txBody>
      </p:sp>
      <p:sp>
        <p:nvSpPr>
          <p:cNvPr id="10" name="圆角矩形 11"/>
          <p:cNvSpPr/>
          <p:nvPr/>
        </p:nvSpPr>
        <p:spPr>
          <a:xfrm>
            <a:off x="4620734" y="2824218"/>
            <a:ext cx="4170869" cy="734975"/>
          </a:xfrm>
          <a:prstGeom prst="roundRect">
            <a:avLst>
              <a:gd name="adj" fmla="val 18655"/>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11" name="矩形 24"/>
          <p:cNvSpPr>
            <a:spLocks noChangeArrowheads="1"/>
          </p:cNvSpPr>
          <p:nvPr/>
        </p:nvSpPr>
        <p:spPr bwMode="auto">
          <a:xfrm>
            <a:off x="4918426" y="2854192"/>
            <a:ext cx="3802150" cy="62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400" noProof="1">
                <a:solidFill>
                  <a:schemeClr val="bg1"/>
                </a:solidFill>
                <a:latin typeface="Roboto" panose="02000000000000000000" pitchFamily="2" charset="0"/>
                <a:ea typeface="Roboto" panose="02000000000000000000" pitchFamily="2" charset="0"/>
              </a:rPr>
              <a:t>Đưa </a:t>
            </a:r>
            <a:r>
              <a:rPr lang="vi-VN" altLang="zh-CN" sz="1400" dirty="0">
                <a:solidFill>
                  <a:schemeClr val="bg1"/>
                </a:solidFill>
                <a:latin typeface="Roboto" panose="02000000000000000000" pitchFamily="2" charset="0"/>
                <a:ea typeface="Roboto" panose="02000000000000000000" pitchFamily="2" charset="0"/>
              </a:rPr>
              <a:t>ra giải pháp giải quyết vấn đề </a:t>
            </a:r>
            <a:r>
              <a:rPr lang="en-US" altLang="zh-CN" sz="1400" noProof="1">
                <a:solidFill>
                  <a:schemeClr val="bg1"/>
                </a:solidFill>
                <a:latin typeface="Roboto" panose="02000000000000000000" pitchFamily="2" charset="0"/>
                <a:ea typeface="Roboto" panose="02000000000000000000" pitchFamily="2" charset="0"/>
              </a:rPr>
              <a:t>và </a:t>
            </a:r>
            <a:r>
              <a:rPr lang="vi-VN" altLang="zh-CN" sz="1400" dirty="0">
                <a:solidFill>
                  <a:schemeClr val="bg1"/>
                </a:solidFill>
                <a:latin typeface="Roboto" panose="02000000000000000000" pitchFamily="2" charset="0"/>
                <a:ea typeface="Roboto" panose="02000000000000000000" pitchFamily="2" charset="0"/>
              </a:rPr>
              <a:t>đáp ứng các nhu cầu hiện hữu.</a:t>
            </a:r>
            <a:endParaRPr lang="en-US" altLang="zh-CN" sz="1400" dirty="0">
              <a:solidFill>
                <a:schemeClr val="bg1"/>
              </a:solidFill>
              <a:latin typeface="Roboto" panose="02000000000000000000" pitchFamily="2" charset="0"/>
              <a:ea typeface="Roboto" panose="02000000000000000000" pitchFamily="2" charset="0"/>
              <a:sym typeface="Arial" panose="020B0604020202020204" pitchFamily="34" charset="0"/>
            </a:endParaRPr>
          </a:p>
        </p:txBody>
      </p:sp>
      <p:grpSp>
        <p:nvGrpSpPr>
          <p:cNvPr id="12" name="组合 25"/>
          <p:cNvGrpSpPr>
            <a:grpSpLocks/>
          </p:cNvGrpSpPr>
          <p:nvPr/>
        </p:nvGrpSpPr>
        <p:grpSpPr bwMode="auto">
          <a:xfrm>
            <a:off x="4090922" y="2781443"/>
            <a:ext cx="844380" cy="861212"/>
            <a:chOff x="5198292" y="1373042"/>
            <a:chExt cx="954598" cy="974486"/>
          </a:xfrm>
        </p:grpSpPr>
        <p:sp>
          <p:nvSpPr>
            <p:cNvPr id="13" name="Oval 42"/>
            <p:cNvSpPr>
              <a:spLocks noChangeArrowheads="1"/>
            </p:cNvSpPr>
            <p:nvPr/>
          </p:nvSpPr>
          <p:spPr bwMode="auto">
            <a:xfrm>
              <a:off x="5198292" y="1373042"/>
              <a:ext cx="954598" cy="974486"/>
            </a:xfrm>
            <a:prstGeom prst="ellipse">
              <a:avLst/>
            </a:prstGeom>
            <a:solidFill>
              <a:schemeClr val="bg1"/>
            </a:solidFill>
            <a:ln w="77788">
              <a:solidFill>
                <a:srgbClr val="314865"/>
              </a:solidFill>
              <a:miter lim="800000"/>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200" dirty="0"/>
            </a:p>
          </p:txBody>
        </p:sp>
        <p:grpSp>
          <p:nvGrpSpPr>
            <p:cNvPr id="14" name="组合 13"/>
            <p:cNvGrpSpPr/>
            <p:nvPr/>
          </p:nvGrpSpPr>
          <p:grpSpPr>
            <a:xfrm>
              <a:off x="5514685" y="1630891"/>
              <a:ext cx="530225" cy="412750"/>
              <a:chOff x="2001838" y="2316163"/>
              <a:chExt cx="530225" cy="412750"/>
            </a:xfrm>
            <a:solidFill>
              <a:srgbClr val="195D54"/>
            </a:solidFill>
          </p:grpSpPr>
          <p:sp>
            <p:nvSpPr>
              <p:cNvPr id="15" name="Freeform 5"/>
              <p:cNvSpPr>
                <a:spLocks noEditPoints="1"/>
              </p:cNvSpPr>
              <p:nvPr/>
            </p:nvSpPr>
            <p:spPr bwMode="auto">
              <a:xfrm>
                <a:off x="2001838" y="2362200"/>
                <a:ext cx="458788" cy="366713"/>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solidFill>
                <a:srgbClr val="314865"/>
              </a:solidFill>
              <a:ln>
                <a:noFill/>
              </a:ln>
            </p:spPr>
            <p:txBody>
              <a:bodyPr/>
              <a:lstStyle/>
              <a:p>
                <a:pPr>
                  <a:defRPr/>
                </a:pPr>
                <a:endParaRPr lang="zh-CN" altLang="en-US" sz="1200"/>
              </a:p>
            </p:txBody>
          </p:sp>
          <p:sp>
            <p:nvSpPr>
              <p:cNvPr id="16" name="Freeform 6"/>
              <p:cNvSpPr>
                <a:spLocks noEditPoints="1"/>
              </p:cNvSpPr>
              <p:nvPr/>
            </p:nvSpPr>
            <p:spPr bwMode="auto">
              <a:xfrm>
                <a:off x="2105026" y="2524125"/>
                <a:ext cx="179388" cy="161925"/>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solidFill>
                <a:srgbClr val="7030A0"/>
              </a:solidFill>
              <a:ln>
                <a:noFill/>
              </a:ln>
            </p:spPr>
            <p:txBody>
              <a:bodyPr/>
              <a:lstStyle/>
              <a:p>
                <a:pPr>
                  <a:defRPr/>
                </a:pPr>
                <a:endParaRPr lang="zh-CN" altLang="en-US" sz="1200"/>
              </a:p>
            </p:txBody>
          </p:sp>
          <p:sp>
            <p:nvSpPr>
              <p:cNvPr id="17" name="Freeform 7"/>
              <p:cNvSpPr>
                <a:spLocks/>
              </p:cNvSpPr>
              <p:nvPr/>
            </p:nvSpPr>
            <p:spPr bwMode="auto">
              <a:xfrm>
                <a:off x="2344738" y="2378075"/>
                <a:ext cx="96838" cy="104775"/>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solidFill>
                <a:srgbClr val="7030A0"/>
              </a:solidFill>
              <a:ln>
                <a:noFill/>
              </a:ln>
            </p:spPr>
            <p:txBody>
              <a:bodyPr/>
              <a:lstStyle/>
              <a:p>
                <a:pPr>
                  <a:defRPr/>
                </a:pPr>
                <a:endParaRPr lang="zh-CN" altLang="en-US" sz="1200"/>
              </a:p>
            </p:txBody>
          </p:sp>
          <p:sp>
            <p:nvSpPr>
              <p:cNvPr id="18" name="Freeform 8"/>
              <p:cNvSpPr>
                <a:spLocks/>
              </p:cNvSpPr>
              <p:nvPr/>
            </p:nvSpPr>
            <p:spPr bwMode="auto">
              <a:xfrm>
                <a:off x="2325688" y="2316163"/>
                <a:ext cx="206375" cy="193675"/>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solidFill>
                <a:srgbClr val="7030A0"/>
              </a:solidFill>
              <a:ln>
                <a:noFill/>
              </a:ln>
            </p:spPr>
            <p:txBody>
              <a:bodyPr/>
              <a:lstStyle/>
              <a:p>
                <a:pPr>
                  <a:defRPr/>
                </a:pPr>
                <a:endParaRPr lang="zh-CN" altLang="en-US" sz="1200"/>
              </a:p>
            </p:txBody>
          </p:sp>
        </p:grpSp>
      </p:grpSp>
      <p:sp>
        <p:nvSpPr>
          <p:cNvPr id="19" name="圆角矩形 20"/>
          <p:cNvSpPr/>
          <p:nvPr/>
        </p:nvSpPr>
        <p:spPr>
          <a:xfrm>
            <a:off x="4717950" y="1395809"/>
            <a:ext cx="4170869" cy="736377"/>
          </a:xfrm>
          <a:prstGeom prst="roundRect">
            <a:avLst>
              <a:gd name="adj" fmla="val 18655"/>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75"/>
          </a:p>
        </p:txBody>
      </p:sp>
      <p:sp>
        <p:nvSpPr>
          <p:cNvPr id="20" name="矩形 33"/>
          <p:cNvSpPr>
            <a:spLocks noChangeArrowheads="1"/>
          </p:cNvSpPr>
          <p:nvPr/>
        </p:nvSpPr>
        <p:spPr bwMode="auto">
          <a:xfrm>
            <a:off x="4817825" y="1463931"/>
            <a:ext cx="4089285" cy="62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400" noProof="1">
                <a:solidFill>
                  <a:schemeClr val="bg1"/>
                </a:solidFill>
                <a:latin typeface="Roboto" panose="02000000000000000000" pitchFamily="2" charset="0"/>
                <a:ea typeface="Roboto" panose="02000000000000000000" pitchFamily="2" charset="0"/>
              </a:rPr>
              <a:t>Cùng với phát triển CSVC</a:t>
            </a:r>
            <a:r>
              <a:rPr lang="en-US" altLang="zh-CN" sz="1400" dirty="0">
                <a:solidFill>
                  <a:schemeClr val="bg1"/>
                </a:solidFill>
                <a:latin typeface="Roboto" panose="02000000000000000000" pitchFamily="2" charset="0"/>
                <a:ea typeface="Roboto" panose="02000000000000000000" pitchFamily="2" charset="0"/>
              </a:rPr>
              <a:t>, </a:t>
            </a:r>
            <a:r>
              <a:rPr lang="vi-VN" altLang="zh-CN" sz="1400" dirty="0">
                <a:solidFill>
                  <a:schemeClr val="bg1"/>
                </a:solidFill>
                <a:latin typeface="Roboto" panose="02000000000000000000" pitchFamily="2" charset="0"/>
                <a:ea typeface="Roboto" panose="02000000000000000000" pitchFamily="2" charset="0"/>
              </a:rPr>
              <a:t>Chatbot giúp </a:t>
            </a:r>
            <a:endParaRPr lang="en-US" altLang="zh-CN" sz="1400" dirty="0">
              <a:solidFill>
                <a:schemeClr val="bg1"/>
              </a:solidFill>
              <a:latin typeface="Roboto" panose="02000000000000000000" pitchFamily="2" charset="0"/>
              <a:ea typeface="Roboto" panose="02000000000000000000" pitchFamily="2" charset="0"/>
            </a:endParaRPr>
          </a:p>
          <a:p>
            <a:pPr>
              <a:lnSpc>
                <a:spcPct val="130000"/>
              </a:lnSpc>
            </a:pPr>
            <a:r>
              <a:rPr lang="vi-VN" altLang="zh-CN" sz="1400" dirty="0">
                <a:solidFill>
                  <a:schemeClr val="bg1"/>
                </a:solidFill>
                <a:latin typeface="Roboto" panose="02000000000000000000" pitchFamily="2" charset="0"/>
                <a:ea typeface="Roboto" panose="02000000000000000000" pitchFamily="2" charset="0"/>
              </a:rPr>
              <a:t>hỗ trợ sinh viên, cán bộ</a:t>
            </a:r>
            <a:r>
              <a:rPr lang="en-US" altLang="zh-CN" sz="1400" dirty="0">
                <a:solidFill>
                  <a:schemeClr val="bg1"/>
                </a:solidFill>
                <a:latin typeface="Roboto" panose="02000000000000000000" pitchFamily="2" charset="0"/>
                <a:ea typeface="Roboto" panose="02000000000000000000" pitchFamily="2" charset="0"/>
              </a:rPr>
              <a:t> </a:t>
            </a:r>
            <a:r>
              <a:rPr lang="en-US" altLang="zh-CN" sz="1400" noProof="1">
                <a:solidFill>
                  <a:schemeClr val="bg1"/>
                </a:solidFill>
                <a:latin typeface="Roboto" panose="02000000000000000000" pitchFamily="2" charset="0"/>
                <a:ea typeface="Roboto" panose="02000000000000000000" pitchFamily="2" charset="0"/>
              </a:rPr>
              <a:t>thư viện trong việc quản lí</a:t>
            </a:r>
            <a:endParaRPr lang="en-US" altLang="zh-CN" sz="1400" noProof="1">
              <a:solidFill>
                <a:schemeClr val="bg1"/>
              </a:solidFill>
              <a:latin typeface="Roboto" panose="02000000000000000000" pitchFamily="2" charset="0"/>
              <a:ea typeface="Roboto" panose="02000000000000000000" pitchFamily="2" charset="0"/>
              <a:sym typeface="Arial" panose="020B0604020202020204" pitchFamily="34" charset="0"/>
            </a:endParaRPr>
          </a:p>
        </p:txBody>
      </p:sp>
      <p:grpSp>
        <p:nvGrpSpPr>
          <p:cNvPr id="21" name="组合 34"/>
          <p:cNvGrpSpPr>
            <a:grpSpLocks/>
          </p:cNvGrpSpPr>
          <p:nvPr/>
        </p:nvGrpSpPr>
        <p:grpSpPr bwMode="auto">
          <a:xfrm>
            <a:off x="4003861" y="1333391"/>
            <a:ext cx="844380" cy="861212"/>
            <a:chOff x="5286108" y="2366059"/>
            <a:chExt cx="954598" cy="974486"/>
          </a:xfrm>
        </p:grpSpPr>
        <p:sp>
          <p:nvSpPr>
            <p:cNvPr id="22" name="Oval 42"/>
            <p:cNvSpPr>
              <a:spLocks noChangeArrowheads="1"/>
            </p:cNvSpPr>
            <p:nvPr/>
          </p:nvSpPr>
          <p:spPr bwMode="auto">
            <a:xfrm>
              <a:off x="5286108" y="2366059"/>
              <a:ext cx="954598" cy="974486"/>
            </a:xfrm>
            <a:prstGeom prst="ellipse">
              <a:avLst/>
            </a:prstGeom>
            <a:solidFill>
              <a:schemeClr val="bg1"/>
            </a:solidFill>
            <a:ln w="77788">
              <a:solidFill>
                <a:srgbClr val="314865"/>
              </a:solidFill>
              <a:miter lim="800000"/>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200"/>
            </a:p>
          </p:txBody>
        </p:sp>
        <p:grpSp>
          <p:nvGrpSpPr>
            <p:cNvPr id="23" name="组合 22"/>
            <p:cNvGrpSpPr/>
            <p:nvPr/>
          </p:nvGrpSpPr>
          <p:grpSpPr>
            <a:xfrm>
              <a:off x="5517345" y="2652484"/>
              <a:ext cx="492125" cy="401637"/>
              <a:chOff x="5849484" y="2344737"/>
              <a:chExt cx="492125" cy="401637"/>
            </a:xfrm>
            <a:solidFill>
              <a:srgbClr val="3E3055"/>
            </a:solidFill>
          </p:grpSpPr>
          <p:sp>
            <p:nvSpPr>
              <p:cNvPr id="24" name="Freeform 24"/>
              <p:cNvSpPr>
                <a:spLocks noEditPoints="1"/>
              </p:cNvSpPr>
              <p:nvPr/>
            </p:nvSpPr>
            <p:spPr bwMode="auto">
              <a:xfrm>
                <a:off x="5849484" y="2344737"/>
                <a:ext cx="349250" cy="320675"/>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solidFill>
                <a:srgbClr val="314865"/>
              </a:solidFill>
              <a:ln w="9525">
                <a:noFill/>
                <a:round/>
                <a:headEnd/>
                <a:tailEnd/>
              </a:ln>
            </p:spPr>
            <p:txBody>
              <a:bodyPr/>
              <a:lstStyle/>
              <a:p>
                <a:pPr>
                  <a:defRPr/>
                </a:pPr>
                <a:endParaRPr lang="zh-CN" altLang="en-US" sz="1200"/>
              </a:p>
            </p:txBody>
          </p:sp>
          <p:sp>
            <p:nvSpPr>
              <p:cNvPr id="25" name="Freeform 25"/>
              <p:cNvSpPr>
                <a:spLocks noEditPoints="1"/>
              </p:cNvSpPr>
              <p:nvPr/>
            </p:nvSpPr>
            <p:spPr bwMode="auto">
              <a:xfrm>
                <a:off x="6046334" y="2476499"/>
                <a:ext cx="295275" cy="269875"/>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solidFill>
                <a:srgbClr val="314865"/>
              </a:solidFill>
              <a:ln w="9525">
                <a:noFill/>
                <a:round/>
                <a:headEnd/>
                <a:tailEnd/>
              </a:ln>
            </p:spPr>
            <p:txBody>
              <a:bodyPr/>
              <a:lstStyle/>
              <a:p>
                <a:pPr>
                  <a:defRPr/>
                </a:pPr>
                <a:endParaRPr lang="zh-CN" altLang="en-US" sz="1200"/>
              </a:p>
            </p:txBody>
          </p:sp>
        </p:grpSp>
      </p:grpSp>
      <p:cxnSp>
        <p:nvCxnSpPr>
          <p:cNvPr id="26" name="直接连接符 4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27" name="文本框 105"/>
          <p:cNvSpPr txBox="1"/>
          <p:nvPr/>
        </p:nvSpPr>
        <p:spPr>
          <a:xfrm>
            <a:off x="484277" y="190860"/>
            <a:ext cx="313385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KẾT LUẬN</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82276768"/>
      </p:ext>
    </p:extLst>
  </p:cSld>
  <p:clrMapOvr>
    <a:masterClrMapping/>
  </p:clrMapOvr>
  <mc:AlternateContent xmlns:mc="http://schemas.openxmlformats.org/markup-compatibility/2006" xmlns:p14="http://schemas.microsoft.com/office/powerpoint/2010/main">
    <mc:Choice Requires="p14">
      <p:transition p14:dur="0" advTm="984"/>
    </mc:Choice>
    <mc:Fallback xmlns="">
      <p:transition advTm="984"/>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5"/>
          <p:cNvSpPr/>
          <p:nvPr/>
        </p:nvSpPr>
        <p:spPr>
          <a:xfrm>
            <a:off x="1327439" y="2309686"/>
            <a:ext cx="1280541" cy="1280541"/>
          </a:xfrm>
          <a:custGeom>
            <a:avLst/>
            <a:gdLst>
              <a:gd name="connsiteX0" fmla="*/ 0 w 1439167"/>
              <a:gd name="connsiteY0" fmla="*/ 719584 h 1439167"/>
              <a:gd name="connsiteX1" fmla="*/ 719584 w 1439167"/>
              <a:gd name="connsiteY1" fmla="*/ 0 h 1439167"/>
              <a:gd name="connsiteX2" fmla="*/ 1439168 w 1439167"/>
              <a:gd name="connsiteY2" fmla="*/ 719584 h 1439167"/>
              <a:gd name="connsiteX3" fmla="*/ 719584 w 1439167"/>
              <a:gd name="connsiteY3" fmla="*/ 1439168 h 1439167"/>
              <a:gd name="connsiteX4" fmla="*/ 0 w 1439167"/>
              <a:gd name="connsiteY4" fmla="*/ 719584 h 1439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167" h="1439167">
                <a:moveTo>
                  <a:pt x="0" y="719584"/>
                </a:moveTo>
                <a:cubicBezTo>
                  <a:pt x="0" y="322169"/>
                  <a:pt x="322169" y="0"/>
                  <a:pt x="719584" y="0"/>
                </a:cubicBezTo>
                <a:cubicBezTo>
                  <a:pt x="1116999" y="0"/>
                  <a:pt x="1439168" y="322169"/>
                  <a:pt x="1439168" y="719584"/>
                </a:cubicBezTo>
                <a:cubicBezTo>
                  <a:pt x="1439168" y="1116999"/>
                  <a:pt x="1116999" y="1439168"/>
                  <a:pt x="719584" y="1439168"/>
                </a:cubicBezTo>
                <a:cubicBezTo>
                  <a:pt x="322169" y="1439168"/>
                  <a:pt x="0" y="1116999"/>
                  <a:pt x="0" y="719584"/>
                </a:cubicBezTo>
                <a:close/>
              </a:path>
            </a:pathLst>
          </a:custGeom>
          <a:solidFill>
            <a:srgbClr val="314865"/>
          </a:solidFill>
          <a:ln>
            <a:solidFill>
              <a:srgbClr val="31486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1800" b="1" dirty="0">
                <a:latin typeface="Helvetica" panose="020B0604020202030204" pitchFamily="34" charset="0"/>
                <a:ea typeface="微软雅黑" panose="020B0503020204020204" pitchFamily="34" charset="-122"/>
              </a:rPr>
              <a:t>Feasibility</a:t>
            </a:r>
            <a:endParaRPr lang="zh-CN" altLang="en-US" sz="1800" b="1" dirty="0">
              <a:latin typeface="Helvetica" panose="020B0604020202030204" pitchFamily="34" charset="0"/>
              <a:ea typeface="微软雅黑" panose="020B0503020204020204" pitchFamily="34" charset="-122"/>
            </a:endParaRPr>
          </a:p>
        </p:txBody>
      </p:sp>
      <p:grpSp>
        <p:nvGrpSpPr>
          <p:cNvPr id="23" name="组合 22"/>
          <p:cNvGrpSpPr/>
          <p:nvPr/>
        </p:nvGrpSpPr>
        <p:grpSpPr>
          <a:xfrm>
            <a:off x="271586" y="1253833"/>
            <a:ext cx="3271157" cy="3271157"/>
            <a:chOff x="3526104" y="876860"/>
            <a:chExt cx="5124410" cy="5124410"/>
          </a:xfrm>
        </p:grpSpPr>
        <p:sp>
          <p:nvSpPr>
            <p:cNvPr id="24" name="空心弧 23"/>
            <p:cNvSpPr/>
            <p:nvPr/>
          </p:nvSpPr>
          <p:spPr>
            <a:xfrm>
              <a:off x="4116050" y="1466806"/>
              <a:ext cx="3944518" cy="3944518"/>
            </a:xfrm>
            <a:prstGeom prst="blockArc">
              <a:avLst>
                <a:gd name="adj1" fmla="val 10800000"/>
                <a:gd name="adj2" fmla="val 16200000"/>
                <a:gd name="adj3" fmla="val 4642"/>
              </a:avLst>
            </a:prstGeom>
            <a:solidFill>
              <a:srgbClr val="314865"/>
            </a:solidFill>
            <a:ln>
              <a:solidFill>
                <a:srgbClr val="314865"/>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空心弧 24"/>
            <p:cNvSpPr/>
            <p:nvPr/>
          </p:nvSpPr>
          <p:spPr>
            <a:xfrm>
              <a:off x="4116050" y="1466806"/>
              <a:ext cx="3944518" cy="3944518"/>
            </a:xfrm>
            <a:prstGeom prst="blockArc">
              <a:avLst>
                <a:gd name="adj1" fmla="val 5400000"/>
                <a:gd name="adj2" fmla="val 10800000"/>
                <a:gd name="adj3" fmla="val 4642"/>
              </a:avLst>
            </a:prstGeom>
            <a:solidFill>
              <a:srgbClr val="314865"/>
            </a:solidFill>
            <a:ln>
              <a:solidFill>
                <a:srgbClr val="314865"/>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空心弧 25"/>
            <p:cNvSpPr/>
            <p:nvPr/>
          </p:nvSpPr>
          <p:spPr>
            <a:xfrm>
              <a:off x="4116050" y="1466806"/>
              <a:ext cx="3944518" cy="3944518"/>
            </a:xfrm>
            <a:prstGeom prst="blockArc">
              <a:avLst>
                <a:gd name="adj1" fmla="val 0"/>
                <a:gd name="adj2" fmla="val 5400000"/>
                <a:gd name="adj3" fmla="val 4642"/>
              </a:avLst>
            </a:prstGeom>
            <a:solidFill>
              <a:srgbClr val="314865"/>
            </a:solidFill>
            <a:ln>
              <a:solidFill>
                <a:srgbClr val="314865"/>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7" name="空心弧 26"/>
            <p:cNvSpPr/>
            <p:nvPr/>
          </p:nvSpPr>
          <p:spPr>
            <a:xfrm>
              <a:off x="4116050" y="1466806"/>
              <a:ext cx="3944518" cy="3944518"/>
            </a:xfrm>
            <a:prstGeom prst="blockArc">
              <a:avLst>
                <a:gd name="adj1" fmla="val 16200000"/>
                <a:gd name="adj2" fmla="val 0"/>
                <a:gd name="adj3" fmla="val 4642"/>
              </a:avLst>
            </a:prstGeom>
            <a:solidFill>
              <a:srgbClr val="314865"/>
            </a:solidFill>
            <a:ln>
              <a:solidFill>
                <a:srgbClr val="314865"/>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28" name="组合 27"/>
            <p:cNvGrpSpPr/>
            <p:nvPr/>
          </p:nvGrpSpPr>
          <p:grpSpPr>
            <a:xfrm>
              <a:off x="5452593" y="4729836"/>
              <a:ext cx="1271434" cy="1271434"/>
              <a:chOff x="5147792" y="4934845"/>
              <a:chExt cx="1007417" cy="1007417"/>
            </a:xfrm>
          </p:grpSpPr>
          <p:sp>
            <p:nvSpPr>
              <p:cNvPr id="53" name="任意多边形 36"/>
              <p:cNvSpPr/>
              <p:nvPr/>
            </p:nvSpPr>
            <p:spPr>
              <a:xfrm>
                <a:off x="5147792" y="4934845"/>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anose="020B0604020202030204" pitchFamily="34" charset="0"/>
                  <a:ea typeface="微软雅黑" panose="020B0503020204020204" pitchFamily="34" charset="-122"/>
                </a:endParaRPr>
              </a:p>
            </p:txBody>
          </p:sp>
          <p:grpSp>
            <p:nvGrpSpPr>
              <p:cNvPr id="54" name="Group 4"/>
              <p:cNvGrpSpPr>
                <a:grpSpLocks noChangeAspect="1"/>
              </p:cNvGrpSpPr>
              <p:nvPr/>
            </p:nvGrpSpPr>
            <p:grpSpPr bwMode="auto">
              <a:xfrm>
                <a:off x="5418313" y="5176357"/>
                <a:ext cx="466374" cy="524392"/>
                <a:chOff x="3313" y="3205"/>
                <a:chExt cx="418" cy="470"/>
              </a:xfrm>
              <a:solidFill>
                <a:schemeClr val="bg1"/>
              </a:solidFill>
            </p:grpSpPr>
            <p:sp>
              <p:nvSpPr>
                <p:cNvPr id="55" name="Freeform 5"/>
                <p:cNvSpPr>
                  <a:spLocks/>
                </p:cNvSpPr>
                <p:nvPr/>
              </p:nvSpPr>
              <p:spPr bwMode="auto">
                <a:xfrm>
                  <a:off x="3392" y="3507"/>
                  <a:ext cx="206" cy="12"/>
                </a:xfrm>
                <a:custGeom>
                  <a:avLst/>
                  <a:gdLst>
                    <a:gd name="T0" fmla="*/ 84 w 86"/>
                    <a:gd name="T1" fmla="*/ 0 h 5"/>
                    <a:gd name="T2" fmla="*/ 3 w 86"/>
                    <a:gd name="T3" fmla="*/ 0 h 5"/>
                    <a:gd name="T4" fmla="*/ 0 w 86"/>
                    <a:gd name="T5" fmla="*/ 3 h 5"/>
                    <a:gd name="T6" fmla="*/ 3 w 86"/>
                    <a:gd name="T7" fmla="*/ 5 h 5"/>
                    <a:gd name="T8" fmla="*/ 84 w 86"/>
                    <a:gd name="T9" fmla="*/ 5 h 5"/>
                    <a:gd name="T10" fmla="*/ 86 w 86"/>
                    <a:gd name="T11" fmla="*/ 3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3" y="0"/>
                        <a:pt x="3" y="0"/>
                        <a:pt x="3" y="0"/>
                      </a:cubicBezTo>
                      <a:cubicBezTo>
                        <a:pt x="1" y="0"/>
                        <a:pt x="0" y="1"/>
                        <a:pt x="0" y="3"/>
                      </a:cubicBezTo>
                      <a:cubicBezTo>
                        <a:pt x="0" y="4"/>
                        <a:pt x="1" y="5"/>
                        <a:pt x="3" y="5"/>
                      </a:cubicBezTo>
                      <a:cubicBezTo>
                        <a:pt x="84" y="5"/>
                        <a:pt x="84" y="5"/>
                        <a:pt x="84" y="5"/>
                      </a:cubicBezTo>
                      <a:cubicBezTo>
                        <a:pt x="85" y="5"/>
                        <a:pt x="86" y="4"/>
                        <a:pt x="86" y="3"/>
                      </a:cubicBezTo>
                      <a:cubicBezTo>
                        <a:pt x="86" y="1"/>
                        <a:pt x="85"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56" name="Freeform 6"/>
                <p:cNvSpPr>
                  <a:spLocks/>
                </p:cNvSpPr>
                <p:nvPr/>
              </p:nvSpPr>
              <p:spPr bwMode="auto">
                <a:xfrm>
                  <a:off x="3392" y="3442"/>
                  <a:ext cx="206" cy="12"/>
                </a:xfrm>
                <a:custGeom>
                  <a:avLst/>
                  <a:gdLst>
                    <a:gd name="T0" fmla="*/ 84 w 86"/>
                    <a:gd name="T1" fmla="*/ 0 h 5"/>
                    <a:gd name="T2" fmla="*/ 3 w 86"/>
                    <a:gd name="T3" fmla="*/ 0 h 5"/>
                    <a:gd name="T4" fmla="*/ 0 w 86"/>
                    <a:gd name="T5" fmla="*/ 2 h 5"/>
                    <a:gd name="T6" fmla="*/ 3 w 86"/>
                    <a:gd name="T7" fmla="*/ 5 h 5"/>
                    <a:gd name="T8" fmla="*/ 84 w 86"/>
                    <a:gd name="T9" fmla="*/ 5 h 5"/>
                    <a:gd name="T10" fmla="*/ 86 w 86"/>
                    <a:gd name="T11" fmla="*/ 2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57" name="Freeform 7"/>
                <p:cNvSpPr>
                  <a:spLocks/>
                </p:cNvSpPr>
                <p:nvPr/>
              </p:nvSpPr>
              <p:spPr bwMode="auto">
                <a:xfrm>
                  <a:off x="3392" y="3375"/>
                  <a:ext cx="206" cy="14"/>
                </a:xfrm>
                <a:custGeom>
                  <a:avLst/>
                  <a:gdLst>
                    <a:gd name="T0" fmla="*/ 84 w 86"/>
                    <a:gd name="T1" fmla="*/ 0 h 6"/>
                    <a:gd name="T2" fmla="*/ 3 w 86"/>
                    <a:gd name="T3" fmla="*/ 0 h 6"/>
                    <a:gd name="T4" fmla="*/ 0 w 86"/>
                    <a:gd name="T5" fmla="*/ 3 h 6"/>
                    <a:gd name="T6" fmla="*/ 3 w 86"/>
                    <a:gd name="T7" fmla="*/ 6 h 6"/>
                    <a:gd name="T8" fmla="*/ 84 w 86"/>
                    <a:gd name="T9" fmla="*/ 6 h 6"/>
                    <a:gd name="T10" fmla="*/ 86 w 86"/>
                    <a:gd name="T11" fmla="*/ 3 h 6"/>
                    <a:gd name="T12" fmla="*/ 84 w 8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6" h="6">
                      <a:moveTo>
                        <a:pt x="84" y="0"/>
                      </a:moveTo>
                      <a:cubicBezTo>
                        <a:pt x="3" y="0"/>
                        <a:pt x="3" y="0"/>
                        <a:pt x="3" y="0"/>
                      </a:cubicBezTo>
                      <a:cubicBezTo>
                        <a:pt x="1" y="0"/>
                        <a:pt x="0" y="2"/>
                        <a:pt x="0" y="3"/>
                      </a:cubicBezTo>
                      <a:cubicBezTo>
                        <a:pt x="0" y="5"/>
                        <a:pt x="1" y="6"/>
                        <a:pt x="3" y="6"/>
                      </a:cubicBezTo>
                      <a:cubicBezTo>
                        <a:pt x="84" y="6"/>
                        <a:pt x="84" y="6"/>
                        <a:pt x="84" y="6"/>
                      </a:cubicBezTo>
                      <a:cubicBezTo>
                        <a:pt x="85" y="6"/>
                        <a:pt x="86" y="5"/>
                        <a:pt x="86" y="3"/>
                      </a:cubicBezTo>
                      <a:cubicBezTo>
                        <a:pt x="86" y="2"/>
                        <a:pt x="85"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58" name="Freeform 8"/>
                <p:cNvSpPr>
                  <a:spLocks noEditPoints="1"/>
                </p:cNvSpPr>
                <p:nvPr/>
              </p:nvSpPr>
              <p:spPr bwMode="auto">
                <a:xfrm>
                  <a:off x="3313" y="3205"/>
                  <a:ext cx="418" cy="470"/>
                </a:xfrm>
                <a:custGeom>
                  <a:avLst/>
                  <a:gdLst>
                    <a:gd name="T0" fmla="*/ 174 w 174"/>
                    <a:gd name="T1" fmla="*/ 25 h 196"/>
                    <a:gd name="T2" fmla="*/ 149 w 174"/>
                    <a:gd name="T3" fmla="*/ 0 h 196"/>
                    <a:gd name="T4" fmla="*/ 25 w 174"/>
                    <a:gd name="T5" fmla="*/ 0 h 196"/>
                    <a:gd name="T6" fmla="*/ 25 w 174"/>
                    <a:gd name="T7" fmla="*/ 0 h 196"/>
                    <a:gd name="T8" fmla="*/ 25 w 174"/>
                    <a:gd name="T9" fmla="*/ 0 h 196"/>
                    <a:gd name="T10" fmla="*/ 0 w 174"/>
                    <a:gd name="T11" fmla="*/ 25 h 196"/>
                    <a:gd name="T12" fmla="*/ 0 w 174"/>
                    <a:gd name="T13" fmla="*/ 169 h 196"/>
                    <a:gd name="T14" fmla="*/ 2 w 174"/>
                    <a:gd name="T15" fmla="*/ 174 h 196"/>
                    <a:gd name="T16" fmla="*/ 22 w 174"/>
                    <a:gd name="T17" fmla="*/ 193 h 196"/>
                    <a:gd name="T18" fmla="*/ 31 w 174"/>
                    <a:gd name="T19" fmla="*/ 193 h 196"/>
                    <a:gd name="T20" fmla="*/ 52 w 174"/>
                    <a:gd name="T21" fmla="*/ 173 h 196"/>
                    <a:gd name="T22" fmla="*/ 73 w 174"/>
                    <a:gd name="T23" fmla="*/ 194 h 196"/>
                    <a:gd name="T24" fmla="*/ 82 w 174"/>
                    <a:gd name="T25" fmla="*/ 194 h 196"/>
                    <a:gd name="T26" fmla="*/ 104 w 174"/>
                    <a:gd name="T27" fmla="*/ 173 h 196"/>
                    <a:gd name="T28" fmla="*/ 125 w 174"/>
                    <a:gd name="T29" fmla="*/ 194 h 196"/>
                    <a:gd name="T30" fmla="*/ 130 w 174"/>
                    <a:gd name="T31" fmla="*/ 196 h 196"/>
                    <a:gd name="T32" fmla="*/ 134 w 174"/>
                    <a:gd name="T33" fmla="*/ 194 h 196"/>
                    <a:gd name="T34" fmla="*/ 153 w 174"/>
                    <a:gd name="T35" fmla="*/ 175 h 196"/>
                    <a:gd name="T36" fmla="*/ 155 w 174"/>
                    <a:gd name="T37" fmla="*/ 170 h 196"/>
                    <a:gd name="T38" fmla="*/ 155 w 174"/>
                    <a:gd name="T39" fmla="*/ 49 h 196"/>
                    <a:gd name="T40" fmla="*/ 174 w 174"/>
                    <a:gd name="T41" fmla="*/ 25 h 196"/>
                    <a:gd name="T42" fmla="*/ 130 w 174"/>
                    <a:gd name="T43" fmla="*/ 180 h 196"/>
                    <a:gd name="T44" fmla="*/ 108 w 174"/>
                    <a:gd name="T45" fmla="*/ 159 h 196"/>
                    <a:gd name="T46" fmla="*/ 99 w 174"/>
                    <a:gd name="T47" fmla="*/ 159 h 196"/>
                    <a:gd name="T48" fmla="*/ 78 w 174"/>
                    <a:gd name="T49" fmla="*/ 180 h 196"/>
                    <a:gd name="T50" fmla="*/ 57 w 174"/>
                    <a:gd name="T51" fmla="*/ 159 h 196"/>
                    <a:gd name="T52" fmla="*/ 47 w 174"/>
                    <a:gd name="T53" fmla="*/ 159 h 196"/>
                    <a:gd name="T54" fmla="*/ 27 w 174"/>
                    <a:gd name="T55" fmla="*/ 179 h 196"/>
                    <a:gd name="T56" fmla="*/ 13 w 174"/>
                    <a:gd name="T57" fmla="*/ 166 h 196"/>
                    <a:gd name="T58" fmla="*/ 13 w 174"/>
                    <a:gd name="T59" fmla="*/ 25 h 196"/>
                    <a:gd name="T60" fmla="*/ 25 w 174"/>
                    <a:gd name="T61" fmla="*/ 14 h 196"/>
                    <a:gd name="T62" fmla="*/ 25 w 174"/>
                    <a:gd name="T63" fmla="*/ 14 h 196"/>
                    <a:gd name="T64" fmla="*/ 25 w 174"/>
                    <a:gd name="T65" fmla="*/ 14 h 196"/>
                    <a:gd name="T66" fmla="*/ 25 w 174"/>
                    <a:gd name="T67" fmla="*/ 14 h 196"/>
                    <a:gd name="T68" fmla="*/ 37 w 174"/>
                    <a:gd name="T69" fmla="*/ 25 h 196"/>
                    <a:gd name="T70" fmla="*/ 25 w 174"/>
                    <a:gd name="T71" fmla="*/ 36 h 196"/>
                    <a:gd name="T72" fmla="*/ 18 w 174"/>
                    <a:gd name="T73" fmla="*/ 43 h 196"/>
                    <a:gd name="T74" fmla="*/ 25 w 174"/>
                    <a:gd name="T75" fmla="*/ 50 h 196"/>
                    <a:gd name="T76" fmla="*/ 142 w 174"/>
                    <a:gd name="T77" fmla="*/ 50 h 196"/>
                    <a:gd name="T78" fmla="*/ 142 w 174"/>
                    <a:gd name="T79" fmla="*/ 168 h 196"/>
                    <a:gd name="T80" fmla="*/ 130 w 174"/>
                    <a:gd name="T81" fmla="*/ 180 h 196"/>
                    <a:gd name="T82" fmla="*/ 149 w 174"/>
                    <a:gd name="T83" fmla="*/ 36 h 196"/>
                    <a:gd name="T84" fmla="*/ 47 w 174"/>
                    <a:gd name="T85" fmla="*/ 36 h 196"/>
                    <a:gd name="T86" fmla="*/ 50 w 174"/>
                    <a:gd name="T87" fmla="*/ 25 h 196"/>
                    <a:gd name="T88" fmla="*/ 47 w 174"/>
                    <a:gd name="T89" fmla="*/ 14 h 196"/>
                    <a:gd name="T90" fmla="*/ 149 w 174"/>
                    <a:gd name="T91" fmla="*/ 14 h 196"/>
                    <a:gd name="T92" fmla="*/ 161 w 174"/>
                    <a:gd name="T93" fmla="*/ 25 h 196"/>
                    <a:gd name="T94" fmla="*/ 149 w 174"/>
                    <a:gd name="T95" fmla="*/ 3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196">
                      <a:moveTo>
                        <a:pt x="174" y="25"/>
                      </a:moveTo>
                      <a:cubicBezTo>
                        <a:pt x="174" y="11"/>
                        <a:pt x="163" y="0"/>
                        <a:pt x="149" y="0"/>
                      </a:cubicBezTo>
                      <a:cubicBezTo>
                        <a:pt x="25" y="0"/>
                        <a:pt x="25" y="0"/>
                        <a:pt x="25" y="0"/>
                      </a:cubicBezTo>
                      <a:cubicBezTo>
                        <a:pt x="25" y="0"/>
                        <a:pt x="25" y="0"/>
                        <a:pt x="25" y="0"/>
                      </a:cubicBezTo>
                      <a:cubicBezTo>
                        <a:pt x="25" y="0"/>
                        <a:pt x="25" y="0"/>
                        <a:pt x="25" y="0"/>
                      </a:cubicBezTo>
                      <a:cubicBezTo>
                        <a:pt x="11" y="0"/>
                        <a:pt x="0" y="11"/>
                        <a:pt x="0" y="25"/>
                      </a:cubicBezTo>
                      <a:cubicBezTo>
                        <a:pt x="0" y="169"/>
                        <a:pt x="0" y="169"/>
                        <a:pt x="0" y="169"/>
                      </a:cubicBezTo>
                      <a:cubicBezTo>
                        <a:pt x="0" y="171"/>
                        <a:pt x="1" y="172"/>
                        <a:pt x="2" y="174"/>
                      </a:cubicBezTo>
                      <a:cubicBezTo>
                        <a:pt x="22" y="193"/>
                        <a:pt x="22" y="193"/>
                        <a:pt x="22" y="193"/>
                      </a:cubicBezTo>
                      <a:cubicBezTo>
                        <a:pt x="25" y="196"/>
                        <a:pt x="29" y="196"/>
                        <a:pt x="31" y="193"/>
                      </a:cubicBezTo>
                      <a:cubicBezTo>
                        <a:pt x="52" y="173"/>
                        <a:pt x="52" y="173"/>
                        <a:pt x="52" y="173"/>
                      </a:cubicBezTo>
                      <a:cubicBezTo>
                        <a:pt x="73" y="194"/>
                        <a:pt x="73" y="194"/>
                        <a:pt x="73" y="194"/>
                      </a:cubicBezTo>
                      <a:cubicBezTo>
                        <a:pt x="76" y="196"/>
                        <a:pt x="80" y="196"/>
                        <a:pt x="82" y="194"/>
                      </a:cubicBezTo>
                      <a:cubicBezTo>
                        <a:pt x="104" y="173"/>
                        <a:pt x="104" y="173"/>
                        <a:pt x="104" y="173"/>
                      </a:cubicBezTo>
                      <a:cubicBezTo>
                        <a:pt x="125" y="194"/>
                        <a:pt x="125" y="194"/>
                        <a:pt x="125" y="194"/>
                      </a:cubicBezTo>
                      <a:cubicBezTo>
                        <a:pt x="126" y="195"/>
                        <a:pt x="128" y="196"/>
                        <a:pt x="130" y="196"/>
                      </a:cubicBezTo>
                      <a:cubicBezTo>
                        <a:pt x="131" y="196"/>
                        <a:pt x="133" y="195"/>
                        <a:pt x="134" y="194"/>
                      </a:cubicBezTo>
                      <a:cubicBezTo>
                        <a:pt x="153" y="175"/>
                        <a:pt x="153" y="175"/>
                        <a:pt x="153" y="175"/>
                      </a:cubicBezTo>
                      <a:cubicBezTo>
                        <a:pt x="155" y="174"/>
                        <a:pt x="155" y="172"/>
                        <a:pt x="155" y="170"/>
                      </a:cubicBezTo>
                      <a:cubicBezTo>
                        <a:pt x="155" y="49"/>
                        <a:pt x="155" y="49"/>
                        <a:pt x="155" y="49"/>
                      </a:cubicBezTo>
                      <a:cubicBezTo>
                        <a:pt x="166" y="46"/>
                        <a:pt x="174" y="36"/>
                        <a:pt x="174" y="25"/>
                      </a:cubicBezTo>
                      <a:close/>
                      <a:moveTo>
                        <a:pt x="130" y="180"/>
                      </a:moveTo>
                      <a:cubicBezTo>
                        <a:pt x="108" y="159"/>
                        <a:pt x="108" y="159"/>
                        <a:pt x="108" y="159"/>
                      </a:cubicBezTo>
                      <a:cubicBezTo>
                        <a:pt x="106" y="157"/>
                        <a:pt x="102" y="157"/>
                        <a:pt x="99" y="159"/>
                      </a:cubicBezTo>
                      <a:cubicBezTo>
                        <a:pt x="78" y="180"/>
                        <a:pt x="78" y="180"/>
                        <a:pt x="78" y="180"/>
                      </a:cubicBezTo>
                      <a:cubicBezTo>
                        <a:pt x="57" y="159"/>
                        <a:pt x="57" y="159"/>
                        <a:pt x="57" y="159"/>
                      </a:cubicBezTo>
                      <a:cubicBezTo>
                        <a:pt x="54" y="157"/>
                        <a:pt x="50" y="157"/>
                        <a:pt x="47" y="159"/>
                      </a:cubicBezTo>
                      <a:cubicBezTo>
                        <a:pt x="27" y="179"/>
                        <a:pt x="27" y="179"/>
                        <a:pt x="27" y="179"/>
                      </a:cubicBezTo>
                      <a:cubicBezTo>
                        <a:pt x="13" y="166"/>
                        <a:pt x="13" y="166"/>
                        <a:pt x="13" y="166"/>
                      </a:cubicBezTo>
                      <a:cubicBezTo>
                        <a:pt x="13" y="25"/>
                        <a:pt x="13" y="25"/>
                        <a:pt x="13" y="25"/>
                      </a:cubicBezTo>
                      <a:cubicBezTo>
                        <a:pt x="13" y="19"/>
                        <a:pt x="18" y="14"/>
                        <a:pt x="25" y="14"/>
                      </a:cubicBezTo>
                      <a:cubicBezTo>
                        <a:pt x="25" y="14"/>
                        <a:pt x="25" y="14"/>
                        <a:pt x="25" y="14"/>
                      </a:cubicBezTo>
                      <a:cubicBezTo>
                        <a:pt x="25" y="14"/>
                        <a:pt x="25" y="14"/>
                        <a:pt x="25" y="14"/>
                      </a:cubicBezTo>
                      <a:cubicBezTo>
                        <a:pt x="25" y="14"/>
                        <a:pt x="25" y="14"/>
                        <a:pt x="25" y="14"/>
                      </a:cubicBezTo>
                      <a:cubicBezTo>
                        <a:pt x="32" y="14"/>
                        <a:pt x="37" y="19"/>
                        <a:pt x="37" y="25"/>
                      </a:cubicBezTo>
                      <a:cubicBezTo>
                        <a:pt x="37" y="31"/>
                        <a:pt x="32" y="36"/>
                        <a:pt x="25" y="36"/>
                      </a:cubicBezTo>
                      <a:cubicBezTo>
                        <a:pt x="21" y="36"/>
                        <a:pt x="18" y="39"/>
                        <a:pt x="18" y="43"/>
                      </a:cubicBezTo>
                      <a:cubicBezTo>
                        <a:pt x="18" y="47"/>
                        <a:pt x="21" y="50"/>
                        <a:pt x="25" y="50"/>
                      </a:cubicBezTo>
                      <a:cubicBezTo>
                        <a:pt x="142" y="50"/>
                        <a:pt x="142" y="50"/>
                        <a:pt x="142" y="50"/>
                      </a:cubicBezTo>
                      <a:cubicBezTo>
                        <a:pt x="142" y="168"/>
                        <a:pt x="142" y="168"/>
                        <a:pt x="142" y="168"/>
                      </a:cubicBezTo>
                      <a:lnTo>
                        <a:pt x="130" y="180"/>
                      </a:lnTo>
                      <a:close/>
                      <a:moveTo>
                        <a:pt x="149" y="36"/>
                      </a:moveTo>
                      <a:cubicBezTo>
                        <a:pt x="47" y="36"/>
                        <a:pt x="47" y="36"/>
                        <a:pt x="47" y="36"/>
                      </a:cubicBezTo>
                      <a:cubicBezTo>
                        <a:pt x="49" y="33"/>
                        <a:pt x="50" y="29"/>
                        <a:pt x="50" y="25"/>
                      </a:cubicBezTo>
                      <a:cubicBezTo>
                        <a:pt x="50" y="21"/>
                        <a:pt x="49" y="17"/>
                        <a:pt x="47" y="14"/>
                      </a:cubicBezTo>
                      <a:cubicBezTo>
                        <a:pt x="149" y="14"/>
                        <a:pt x="149" y="14"/>
                        <a:pt x="149" y="14"/>
                      </a:cubicBezTo>
                      <a:cubicBezTo>
                        <a:pt x="155" y="14"/>
                        <a:pt x="161" y="19"/>
                        <a:pt x="161" y="25"/>
                      </a:cubicBezTo>
                      <a:cubicBezTo>
                        <a:pt x="161" y="31"/>
                        <a:pt x="155" y="36"/>
                        <a:pt x="149"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grpSp>
        </p:grpSp>
        <p:grpSp>
          <p:nvGrpSpPr>
            <p:cNvPr id="29" name="组合 28"/>
            <p:cNvGrpSpPr/>
            <p:nvPr/>
          </p:nvGrpSpPr>
          <p:grpSpPr>
            <a:xfrm>
              <a:off x="3526104" y="2803349"/>
              <a:ext cx="1271434" cy="1271434"/>
              <a:chOff x="3621344" y="3408398"/>
              <a:chExt cx="1007417" cy="1007417"/>
            </a:xfrm>
          </p:grpSpPr>
          <p:sp>
            <p:nvSpPr>
              <p:cNvPr id="46" name="任意多边形 29"/>
              <p:cNvSpPr/>
              <p:nvPr/>
            </p:nvSpPr>
            <p:spPr>
              <a:xfrm>
                <a:off x="3621344" y="3408398"/>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rgbClr val="314865"/>
              </a:solidFill>
              <a:ln>
                <a:solidFill>
                  <a:srgbClr val="314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anose="020B0604020202030204" pitchFamily="34" charset="0"/>
                  <a:ea typeface="微软雅黑" panose="020B0503020204020204" pitchFamily="34" charset="-122"/>
                </a:endParaRPr>
              </a:p>
            </p:txBody>
          </p:sp>
          <p:grpSp>
            <p:nvGrpSpPr>
              <p:cNvPr id="47" name="Group 11"/>
              <p:cNvGrpSpPr>
                <a:grpSpLocks noChangeAspect="1"/>
              </p:cNvGrpSpPr>
              <p:nvPr/>
            </p:nvGrpSpPr>
            <p:grpSpPr bwMode="auto">
              <a:xfrm>
                <a:off x="3916411" y="3654075"/>
                <a:ext cx="417282" cy="524392"/>
                <a:chOff x="2398" y="2256"/>
                <a:chExt cx="374" cy="470"/>
              </a:xfrm>
              <a:solidFill>
                <a:schemeClr val="bg1"/>
              </a:solidFill>
            </p:grpSpPr>
            <p:sp>
              <p:nvSpPr>
                <p:cNvPr id="48" name="Freeform 12"/>
                <p:cNvSpPr>
                  <a:spLocks/>
                </p:cNvSpPr>
                <p:nvPr/>
              </p:nvSpPr>
              <p:spPr bwMode="auto">
                <a:xfrm>
                  <a:off x="2478" y="2558"/>
                  <a:ext cx="207" cy="12"/>
                </a:xfrm>
                <a:custGeom>
                  <a:avLst/>
                  <a:gdLst>
                    <a:gd name="T0" fmla="*/ 83 w 86"/>
                    <a:gd name="T1" fmla="*/ 0 h 5"/>
                    <a:gd name="T2" fmla="*/ 2 w 86"/>
                    <a:gd name="T3" fmla="*/ 0 h 5"/>
                    <a:gd name="T4" fmla="*/ 0 w 86"/>
                    <a:gd name="T5" fmla="*/ 3 h 5"/>
                    <a:gd name="T6" fmla="*/ 2 w 86"/>
                    <a:gd name="T7" fmla="*/ 5 h 5"/>
                    <a:gd name="T8" fmla="*/ 83 w 86"/>
                    <a:gd name="T9" fmla="*/ 5 h 5"/>
                    <a:gd name="T10" fmla="*/ 86 w 86"/>
                    <a:gd name="T11" fmla="*/ 3 h 5"/>
                    <a:gd name="T12" fmla="*/ 83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3" y="0"/>
                      </a:moveTo>
                      <a:cubicBezTo>
                        <a:pt x="2" y="0"/>
                        <a:pt x="2" y="0"/>
                        <a:pt x="2" y="0"/>
                      </a:cubicBezTo>
                      <a:cubicBezTo>
                        <a:pt x="1" y="0"/>
                        <a:pt x="0" y="1"/>
                        <a:pt x="0" y="3"/>
                      </a:cubicBezTo>
                      <a:cubicBezTo>
                        <a:pt x="0" y="4"/>
                        <a:pt x="1" y="5"/>
                        <a:pt x="2" y="5"/>
                      </a:cubicBezTo>
                      <a:cubicBezTo>
                        <a:pt x="83" y="5"/>
                        <a:pt x="83" y="5"/>
                        <a:pt x="83" y="5"/>
                      </a:cubicBezTo>
                      <a:cubicBezTo>
                        <a:pt x="85" y="5"/>
                        <a:pt x="86" y="4"/>
                        <a:pt x="86" y="3"/>
                      </a:cubicBezTo>
                      <a:cubicBezTo>
                        <a:pt x="86" y="1"/>
                        <a:pt x="85" y="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49" name="Freeform 13"/>
                <p:cNvSpPr>
                  <a:spLocks/>
                </p:cNvSpPr>
                <p:nvPr/>
              </p:nvSpPr>
              <p:spPr bwMode="auto">
                <a:xfrm>
                  <a:off x="2478" y="2505"/>
                  <a:ext cx="207" cy="12"/>
                </a:xfrm>
                <a:custGeom>
                  <a:avLst/>
                  <a:gdLst>
                    <a:gd name="T0" fmla="*/ 83 w 86"/>
                    <a:gd name="T1" fmla="*/ 0 h 5"/>
                    <a:gd name="T2" fmla="*/ 2 w 86"/>
                    <a:gd name="T3" fmla="*/ 0 h 5"/>
                    <a:gd name="T4" fmla="*/ 0 w 86"/>
                    <a:gd name="T5" fmla="*/ 3 h 5"/>
                    <a:gd name="T6" fmla="*/ 2 w 86"/>
                    <a:gd name="T7" fmla="*/ 5 h 5"/>
                    <a:gd name="T8" fmla="*/ 83 w 86"/>
                    <a:gd name="T9" fmla="*/ 5 h 5"/>
                    <a:gd name="T10" fmla="*/ 86 w 86"/>
                    <a:gd name="T11" fmla="*/ 3 h 5"/>
                    <a:gd name="T12" fmla="*/ 83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3" y="0"/>
                      </a:moveTo>
                      <a:cubicBezTo>
                        <a:pt x="2" y="0"/>
                        <a:pt x="2" y="0"/>
                        <a:pt x="2" y="0"/>
                      </a:cubicBezTo>
                      <a:cubicBezTo>
                        <a:pt x="1" y="0"/>
                        <a:pt x="0" y="1"/>
                        <a:pt x="0" y="3"/>
                      </a:cubicBezTo>
                      <a:cubicBezTo>
                        <a:pt x="0" y="4"/>
                        <a:pt x="1" y="5"/>
                        <a:pt x="2" y="5"/>
                      </a:cubicBezTo>
                      <a:cubicBezTo>
                        <a:pt x="83" y="5"/>
                        <a:pt x="83" y="5"/>
                        <a:pt x="83" y="5"/>
                      </a:cubicBezTo>
                      <a:cubicBezTo>
                        <a:pt x="85" y="5"/>
                        <a:pt x="86" y="4"/>
                        <a:pt x="86" y="3"/>
                      </a:cubicBezTo>
                      <a:cubicBezTo>
                        <a:pt x="86" y="1"/>
                        <a:pt x="85" y="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50" name="Freeform 14"/>
                <p:cNvSpPr>
                  <a:spLocks/>
                </p:cNvSpPr>
                <p:nvPr/>
              </p:nvSpPr>
              <p:spPr bwMode="auto">
                <a:xfrm>
                  <a:off x="2478" y="2452"/>
                  <a:ext cx="207" cy="12"/>
                </a:xfrm>
                <a:custGeom>
                  <a:avLst/>
                  <a:gdLst>
                    <a:gd name="T0" fmla="*/ 83 w 86"/>
                    <a:gd name="T1" fmla="*/ 0 h 5"/>
                    <a:gd name="T2" fmla="*/ 2 w 86"/>
                    <a:gd name="T3" fmla="*/ 0 h 5"/>
                    <a:gd name="T4" fmla="*/ 0 w 86"/>
                    <a:gd name="T5" fmla="*/ 3 h 5"/>
                    <a:gd name="T6" fmla="*/ 2 w 86"/>
                    <a:gd name="T7" fmla="*/ 5 h 5"/>
                    <a:gd name="T8" fmla="*/ 83 w 86"/>
                    <a:gd name="T9" fmla="*/ 5 h 5"/>
                    <a:gd name="T10" fmla="*/ 86 w 86"/>
                    <a:gd name="T11" fmla="*/ 3 h 5"/>
                    <a:gd name="T12" fmla="*/ 83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3" y="0"/>
                      </a:moveTo>
                      <a:cubicBezTo>
                        <a:pt x="2" y="0"/>
                        <a:pt x="2" y="0"/>
                        <a:pt x="2" y="0"/>
                      </a:cubicBezTo>
                      <a:cubicBezTo>
                        <a:pt x="1" y="0"/>
                        <a:pt x="0" y="1"/>
                        <a:pt x="0" y="3"/>
                      </a:cubicBezTo>
                      <a:cubicBezTo>
                        <a:pt x="0" y="4"/>
                        <a:pt x="1" y="5"/>
                        <a:pt x="2" y="5"/>
                      </a:cubicBezTo>
                      <a:cubicBezTo>
                        <a:pt x="83" y="5"/>
                        <a:pt x="83" y="5"/>
                        <a:pt x="83" y="5"/>
                      </a:cubicBezTo>
                      <a:cubicBezTo>
                        <a:pt x="85" y="5"/>
                        <a:pt x="86" y="4"/>
                        <a:pt x="86" y="3"/>
                      </a:cubicBezTo>
                      <a:cubicBezTo>
                        <a:pt x="86" y="1"/>
                        <a:pt x="85" y="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51" name="Freeform 15"/>
                <p:cNvSpPr>
                  <a:spLocks/>
                </p:cNvSpPr>
                <p:nvPr/>
              </p:nvSpPr>
              <p:spPr bwMode="auto">
                <a:xfrm>
                  <a:off x="2478" y="2402"/>
                  <a:ext cx="101" cy="12"/>
                </a:xfrm>
                <a:custGeom>
                  <a:avLst/>
                  <a:gdLst>
                    <a:gd name="T0" fmla="*/ 2 w 42"/>
                    <a:gd name="T1" fmla="*/ 5 h 5"/>
                    <a:gd name="T2" fmla="*/ 39 w 42"/>
                    <a:gd name="T3" fmla="*/ 5 h 5"/>
                    <a:gd name="T4" fmla="*/ 42 w 42"/>
                    <a:gd name="T5" fmla="*/ 2 h 5"/>
                    <a:gd name="T6" fmla="*/ 39 w 42"/>
                    <a:gd name="T7" fmla="*/ 0 h 5"/>
                    <a:gd name="T8" fmla="*/ 2 w 42"/>
                    <a:gd name="T9" fmla="*/ 0 h 5"/>
                    <a:gd name="T10" fmla="*/ 0 w 42"/>
                    <a:gd name="T11" fmla="*/ 2 h 5"/>
                    <a:gd name="T12" fmla="*/ 2 w 4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2" h="5">
                      <a:moveTo>
                        <a:pt x="2" y="5"/>
                      </a:moveTo>
                      <a:cubicBezTo>
                        <a:pt x="39" y="5"/>
                        <a:pt x="39" y="5"/>
                        <a:pt x="39" y="5"/>
                      </a:cubicBezTo>
                      <a:cubicBezTo>
                        <a:pt x="41" y="5"/>
                        <a:pt x="42" y="4"/>
                        <a:pt x="42" y="2"/>
                      </a:cubicBezTo>
                      <a:cubicBezTo>
                        <a:pt x="42" y="1"/>
                        <a:pt x="41" y="0"/>
                        <a:pt x="39" y="0"/>
                      </a:cubicBezTo>
                      <a:cubicBezTo>
                        <a:pt x="2" y="0"/>
                        <a:pt x="2" y="0"/>
                        <a:pt x="2" y="0"/>
                      </a:cubicBezTo>
                      <a:cubicBezTo>
                        <a:pt x="1" y="0"/>
                        <a:pt x="0" y="1"/>
                        <a:pt x="0" y="2"/>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52" name="Freeform 16"/>
                <p:cNvSpPr>
                  <a:spLocks noEditPoints="1"/>
                </p:cNvSpPr>
                <p:nvPr/>
              </p:nvSpPr>
              <p:spPr bwMode="auto">
                <a:xfrm>
                  <a:off x="2398" y="2256"/>
                  <a:ext cx="374" cy="470"/>
                </a:xfrm>
                <a:custGeom>
                  <a:avLst/>
                  <a:gdLst>
                    <a:gd name="T0" fmla="*/ 153 w 155"/>
                    <a:gd name="T1" fmla="*/ 31 h 196"/>
                    <a:gd name="T2" fmla="*/ 125 w 155"/>
                    <a:gd name="T3" fmla="*/ 2 h 196"/>
                    <a:gd name="T4" fmla="*/ 120 w 155"/>
                    <a:gd name="T5" fmla="*/ 0 h 196"/>
                    <a:gd name="T6" fmla="*/ 6 w 155"/>
                    <a:gd name="T7" fmla="*/ 0 h 196"/>
                    <a:gd name="T8" fmla="*/ 0 w 155"/>
                    <a:gd name="T9" fmla="*/ 7 h 196"/>
                    <a:gd name="T10" fmla="*/ 0 w 155"/>
                    <a:gd name="T11" fmla="*/ 169 h 196"/>
                    <a:gd name="T12" fmla="*/ 2 w 155"/>
                    <a:gd name="T13" fmla="*/ 174 h 196"/>
                    <a:gd name="T14" fmla="*/ 22 w 155"/>
                    <a:gd name="T15" fmla="*/ 193 h 196"/>
                    <a:gd name="T16" fmla="*/ 31 w 155"/>
                    <a:gd name="T17" fmla="*/ 193 h 196"/>
                    <a:gd name="T18" fmla="*/ 52 w 155"/>
                    <a:gd name="T19" fmla="*/ 173 h 196"/>
                    <a:gd name="T20" fmla="*/ 73 w 155"/>
                    <a:gd name="T21" fmla="*/ 194 h 196"/>
                    <a:gd name="T22" fmla="*/ 82 w 155"/>
                    <a:gd name="T23" fmla="*/ 194 h 196"/>
                    <a:gd name="T24" fmla="*/ 103 w 155"/>
                    <a:gd name="T25" fmla="*/ 173 h 196"/>
                    <a:gd name="T26" fmla="*/ 125 w 155"/>
                    <a:gd name="T27" fmla="*/ 194 h 196"/>
                    <a:gd name="T28" fmla="*/ 129 w 155"/>
                    <a:gd name="T29" fmla="*/ 196 h 196"/>
                    <a:gd name="T30" fmla="*/ 134 w 155"/>
                    <a:gd name="T31" fmla="*/ 194 h 196"/>
                    <a:gd name="T32" fmla="*/ 153 w 155"/>
                    <a:gd name="T33" fmla="*/ 175 h 196"/>
                    <a:gd name="T34" fmla="*/ 155 w 155"/>
                    <a:gd name="T35" fmla="*/ 170 h 196"/>
                    <a:gd name="T36" fmla="*/ 155 w 155"/>
                    <a:gd name="T37" fmla="*/ 35 h 196"/>
                    <a:gd name="T38" fmla="*/ 153 w 155"/>
                    <a:gd name="T39" fmla="*/ 31 h 196"/>
                    <a:gd name="T40" fmla="*/ 129 w 155"/>
                    <a:gd name="T41" fmla="*/ 180 h 196"/>
                    <a:gd name="T42" fmla="*/ 108 w 155"/>
                    <a:gd name="T43" fmla="*/ 159 h 196"/>
                    <a:gd name="T44" fmla="*/ 99 w 155"/>
                    <a:gd name="T45" fmla="*/ 159 h 196"/>
                    <a:gd name="T46" fmla="*/ 77 w 155"/>
                    <a:gd name="T47" fmla="*/ 180 h 196"/>
                    <a:gd name="T48" fmla="*/ 56 w 155"/>
                    <a:gd name="T49" fmla="*/ 159 h 196"/>
                    <a:gd name="T50" fmla="*/ 52 w 155"/>
                    <a:gd name="T51" fmla="*/ 157 h 196"/>
                    <a:gd name="T52" fmla="*/ 47 w 155"/>
                    <a:gd name="T53" fmla="*/ 159 h 196"/>
                    <a:gd name="T54" fmla="*/ 26 w 155"/>
                    <a:gd name="T55" fmla="*/ 179 h 196"/>
                    <a:gd name="T56" fmla="*/ 13 w 155"/>
                    <a:gd name="T57" fmla="*/ 166 h 196"/>
                    <a:gd name="T58" fmla="*/ 13 w 155"/>
                    <a:gd name="T59" fmla="*/ 14 h 196"/>
                    <a:gd name="T60" fmla="*/ 116 w 155"/>
                    <a:gd name="T61" fmla="*/ 14 h 196"/>
                    <a:gd name="T62" fmla="*/ 116 w 155"/>
                    <a:gd name="T63" fmla="*/ 35 h 196"/>
                    <a:gd name="T64" fmla="*/ 120 w 155"/>
                    <a:gd name="T65" fmla="*/ 39 h 196"/>
                    <a:gd name="T66" fmla="*/ 142 w 155"/>
                    <a:gd name="T67" fmla="*/ 39 h 196"/>
                    <a:gd name="T68" fmla="*/ 142 w 155"/>
                    <a:gd name="T69" fmla="*/ 168 h 196"/>
                    <a:gd name="T70" fmla="*/ 129 w 155"/>
                    <a:gd name="T71" fmla="*/ 18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 h="196">
                      <a:moveTo>
                        <a:pt x="153" y="31"/>
                      </a:moveTo>
                      <a:cubicBezTo>
                        <a:pt x="125" y="2"/>
                        <a:pt x="125" y="2"/>
                        <a:pt x="125" y="2"/>
                      </a:cubicBezTo>
                      <a:cubicBezTo>
                        <a:pt x="123" y="1"/>
                        <a:pt x="122" y="0"/>
                        <a:pt x="120" y="0"/>
                      </a:cubicBezTo>
                      <a:cubicBezTo>
                        <a:pt x="6" y="0"/>
                        <a:pt x="6" y="0"/>
                        <a:pt x="6" y="0"/>
                      </a:cubicBezTo>
                      <a:cubicBezTo>
                        <a:pt x="3" y="0"/>
                        <a:pt x="0" y="3"/>
                        <a:pt x="0" y="7"/>
                      </a:cubicBezTo>
                      <a:cubicBezTo>
                        <a:pt x="0" y="169"/>
                        <a:pt x="0" y="169"/>
                        <a:pt x="0" y="169"/>
                      </a:cubicBezTo>
                      <a:cubicBezTo>
                        <a:pt x="0" y="171"/>
                        <a:pt x="0" y="172"/>
                        <a:pt x="2" y="174"/>
                      </a:cubicBezTo>
                      <a:cubicBezTo>
                        <a:pt x="22" y="193"/>
                        <a:pt x="22" y="193"/>
                        <a:pt x="22" y="193"/>
                      </a:cubicBezTo>
                      <a:cubicBezTo>
                        <a:pt x="24" y="196"/>
                        <a:pt x="28" y="196"/>
                        <a:pt x="31" y="193"/>
                      </a:cubicBezTo>
                      <a:cubicBezTo>
                        <a:pt x="52" y="173"/>
                        <a:pt x="52" y="173"/>
                        <a:pt x="52" y="173"/>
                      </a:cubicBezTo>
                      <a:cubicBezTo>
                        <a:pt x="73" y="194"/>
                        <a:pt x="73" y="194"/>
                        <a:pt x="73" y="194"/>
                      </a:cubicBezTo>
                      <a:cubicBezTo>
                        <a:pt x="75" y="196"/>
                        <a:pt x="80" y="196"/>
                        <a:pt x="82" y="194"/>
                      </a:cubicBezTo>
                      <a:cubicBezTo>
                        <a:pt x="103" y="173"/>
                        <a:pt x="103" y="173"/>
                        <a:pt x="103" y="173"/>
                      </a:cubicBezTo>
                      <a:cubicBezTo>
                        <a:pt x="125" y="194"/>
                        <a:pt x="125" y="194"/>
                        <a:pt x="125" y="194"/>
                      </a:cubicBezTo>
                      <a:cubicBezTo>
                        <a:pt x="126" y="195"/>
                        <a:pt x="128" y="196"/>
                        <a:pt x="129" y="196"/>
                      </a:cubicBezTo>
                      <a:cubicBezTo>
                        <a:pt x="131" y="196"/>
                        <a:pt x="133" y="195"/>
                        <a:pt x="134" y="194"/>
                      </a:cubicBezTo>
                      <a:cubicBezTo>
                        <a:pt x="153" y="175"/>
                        <a:pt x="153" y="175"/>
                        <a:pt x="153" y="175"/>
                      </a:cubicBezTo>
                      <a:cubicBezTo>
                        <a:pt x="154" y="174"/>
                        <a:pt x="155" y="172"/>
                        <a:pt x="155" y="170"/>
                      </a:cubicBezTo>
                      <a:cubicBezTo>
                        <a:pt x="155" y="35"/>
                        <a:pt x="155" y="35"/>
                        <a:pt x="155" y="35"/>
                      </a:cubicBezTo>
                      <a:cubicBezTo>
                        <a:pt x="155" y="34"/>
                        <a:pt x="155" y="32"/>
                        <a:pt x="153" y="31"/>
                      </a:cubicBezTo>
                      <a:close/>
                      <a:moveTo>
                        <a:pt x="129" y="180"/>
                      </a:moveTo>
                      <a:cubicBezTo>
                        <a:pt x="108" y="159"/>
                        <a:pt x="108" y="159"/>
                        <a:pt x="108" y="159"/>
                      </a:cubicBezTo>
                      <a:cubicBezTo>
                        <a:pt x="105" y="157"/>
                        <a:pt x="101" y="157"/>
                        <a:pt x="99" y="159"/>
                      </a:cubicBezTo>
                      <a:cubicBezTo>
                        <a:pt x="77" y="180"/>
                        <a:pt x="77" y="180"/>
                        <a:pt x="77" y="180"/>
                      </a:cubicBezTo>
                      <a:cubicBezTo>
                        <a:pt x="56" y="159"/>
                        <a:pt x="56" y="159"/>
                        <a:pt x="56" y="159"/>
                      </a:cubicBezTo>
                      <a:cubicBezTo>
                        <a:pt x="55" y="158"/>
                        <a:pt x="53" y="157"/>
                        <a:pt x="52" y="157"/>
                      </a:cubicBezTo>
                      <a:cubicBezTo>
                        <a:pt x="50" y="157"/>
                        <a:pt x="48" y="158"/>
                        <a:pt x="47" y="159"/>
                      </a:cubicBezTo>
                      <a:cubicBezTo>
                        <a:pt x="26" y="179"/>
                        <a:pt x="26" y="179"/>
                        <a:pt x="26" y="179"/>
                      </a:cubicBezTo>
                      <a:cubicBezTo>
                        <a:pt x="13" y="166"/>
                        <a:pt x="13" y="166"/>
                        <a:pt x="13" y="166"/>
                      </a:cubicBezTo>
                      <a:cubicBezTo>
                        <a:pt x="13" y="14"/>
                        <a:pt x="13" y="14"/>
                        <a:pt x="13" y="14"/>
                      </a:cubicBezTo>
                      <a:cubicBezTo>
                        <a:pt x="116" y="14"/>
                        <a:pt x="116" y="14"/>
                        <a:pt x="116" y="14"/>
                      </a:cubicBezTo>
                      <a:cubicBezTo>
                        <a:pt x="116" y="35"/>
                        <a:pt x="116" y="35"/>
                        <a:pt x="116" y="35"/>
                      </a:cubicBezTo>
                      <a:cubicBezTo>
                        <a:pt x="116" y="38"/>
                        <a:pt x="118" y="39"/>
                        <a:pt x="120" y="39"/>
                      </a:cubicBezTo>
                      <a:cubicBezTo>
                        <a:pt x="142" y="39"/>
                        <a:pt x="142" y="39"/>
                        <a:pt x="142" y="39"/>
                      </a:cubicBezTo>
                      <a:cubicBezTo>
                        <a:pt x="142" y="168"/>
                        <a:pt x="142" y="168"/>
                        <a:pt x="142" y="168"/>
                      </a:cubicBezTo>
                      <a:lnTo>
                        <a:pt x="129"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grpSp>
        </p:grpSp>
        <p:grpSp>
          <p:nvGrpSpPr>
            <p:cNvPr id="30" name="组合 29"/>
            <p:cNvGrpSpPr/>
            <p:nvPr/>
          </p:nvGrpSpPr>
          <p:grpSpPr>
            <a:xfrm>
              <a:off x="5452593" y="876860"/>
              <a:ext cx="1271434" cy="1271434"/>
              <a:chOff x="5147792" y="1881950"/>
              <a:chExt cx="1007417" cy="1007417"/>
            </a:xfrm>
          </p:grpSpPr>
          <p:sp>
            <p:nvSpPr>
              <p:cNvPr id="38" name="任意多边形 21"/>
              <p:cNvSpPr/>
              <p:nvPr/>
            </p:nvSpPr>
            <p:spPr>
              <a:xfrm>
                <a:off x="5147792" y="1881950"/>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anose="020B0604020202030204" pitchFamily="34" charset="0"/>
                  <a:ea typeface="微软雅黑" panose="020B0503020204020204" pitchFamily="34" charset="-122"/>
                </a:endParaRPr>
              </a:p>
            </p:txBody>
          </p:sp>
          <p:grpSp>
            <p:nvGrpSpPr>
              <p:cNvPr id="39" name="Group 19"/>
              <p:cNvGrpSpPr>
                <a:grpSpLocks noChangeAspect="1"/>
              </p:cNvGrpSpPr>
              <p:nvPr/>
            </p:nvGrpSpPr>
            <p:grpSpPr bwMode="auto">
              <a:xfrm>
                <a:off x="5388004" y="2104695"/>
                <a:ext cx="532201" cy="524391"/>
                <a:chOff x="3869" y="1065"/>
                <a:chExt cx="477" cy="470"/>
              </a:xfrm>
              <a:solidFill>
                <a:schemeClr val="bg1"/>
              </a:solidFill>
            </p:grpSpPr>
            <p:sp>
              <p:nvSpPr>
                <p:cNvPr id="40" name="Freeform 20"/>
                <p:cNvSpPr>
                  <a:spLocks/>
                </p:cNvSpPr>
                <p:nvPr/>
              </p:nvSpPr>
              <p:spPr bwMode="auto">
                <a:xfrm>
                  <a:off x="3936" y="1411"/>
                  <a:ext cx="211" cy="14"/>
                </a:xfrm>
                <a:custGeom>
                  <a:avLst/>
                  <a:gdLst>
                    <a:gd name="T0" fmla="*/ 86 w 88"/>
                    <a:gd name="T1" fmla="*/ 0 h 6"/>
                    <a:gd name="T2" fmla="*/ 3 w 88"/>
                    <a:gd name="T3" fmla="*/ 0 h 6"/>
                    <a:gd name="T4" fmla="*/ 0 w 88"/>
                    <a:gd name="T5" fmla="*/ 3 h 6"/>
                    <a:gd name="T6" fmla="*/ 3 w 88"/>
                    <a:gd name="T7" fmla="*/ 6 h 6"/>
                    <a:gd name="T8" fmla="*/ 86 w 88"/>
                    <a:gd name="T9" fmla="*/ 6 h 6"/>
                    <a:gd name="T10" fmla="*/ 88 w 88"/>
                    <a:gd name="T11" fmla="*/ 3 h 6"/>
                    <a:gd name="T12" fmla="*/ 86 w 8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8" h="6">
                      <a:moveTo>
                        <a:pt x="86" y="0"/>
                      </a:moveTo>
                      <a:cubicBezTo>
                        <a:pt x="3" y="0"/>
                        <a:pt x="3" y="0"/>
                        <a:pt x="3" y="0"/>
                      </a:cubicBezTo>
                      <a:cubicBezTo>
                        <a:pt x="1" y="0"/>
                        <a:pt x="0" y="2"/>
                        <a:pt x="0" y="3"/>
                      </a:cubicBezTo>
                      <a:cubicBezTo>
                        <a:pt x="0" y="5"/>
                        <a:pt x="1" y="6"/>
                        <a:pt x="3" y="6"/>
                      </a:cubicBezTo>
                      <a:cubicBezTo>
                        <a:pt x="86" y="6"/>
                        <a:pt x="86" y="6"/>
                        <a:pt x="86" y="6"/>
                      </a:cubicBezTo>
                      <a:cubicBezTo>
                        <a:pt x="87" y="6"/>
                        <a:pt x="88" y="5"/>
                        <a:pt x="88" y="3"/>
                      </a:cubicBezTo>
                      <a:cubicBezTo>
                        <a:pt x="88" y="2"/>
                        <a:pt x="87"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41" name="Freeform 21"/>
                <p:cNvSpPr>
                  <a:spLocks/>
                </p:cNvSpPr>
                <p:nvPr/>
              </p:nvSpPr>
              <p:spPr bwMode="auto">
                <a:xfrm>
                  <a:off x="3936" y="1358"/>
                  <a:ext cx="211" cy="12"/>
                </a:xfrm>
                <a:custGeom>
                  <a:avLst/>
                  <a:gdLst>
                    <a:gd name="T0" fmla="*/ 86 w 88"/>
                    <a:gd name="T1" fmla="*/ 0 h 5"/>
                    <a:gd name="T2" fmla="*/ 3 w 88"/>
                    <a:gd name="T3" fmla="*/ 0 h 5"/>
                    <a:gd name="T4" fmla="*/ 0 w 88"/>
                    <a:gd name="T5" fmla="*/ 3 h 5"/>
                    <a:gd name="T6" fmla="*/ 3 w 88"/>
                    <a:gd name="T7" fmla="*/ 5 h 5"/>
                    <a:gd name="T8" fmla="*/ 86 w 88"/>
                    <a:gd name="T9" fmla="*/ 5 h 5"/>
                    <a:gd name="T10" fmla="*/ 88 w 88"/>
                    <a:gd name="T11" fmla="*/ 3 h 5"/>
                    <a:gd name="T12" fmla="*/ 86 w 8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8" h="5">
                      <a:moveTo>
                        <a:pt x="86" y="0"/>
                      </a:moveTo>
                      <a:cubicBezTo>
                        <a:pt x="3" y="0"/>
                        <a:pt x="3" y="0"/>
                        <a:pt x="3" y="0"/>
                      </a:cubicBezTo>
                      <a:cubicBezTo>
                        <a:pt x="1" y="0"/>
                        <a:pt x="0" y="1"/>
                        <a:pt x="0" y="3"/>
                      </a:cubicBezTo>
                      <a:cubicBezTo>
                        <a:pt x="0" y="4"/>
                        <a:pt x="1" y="5"/>
                        <a:pt x="3" y="5"/>
                      </a:cubicBezTo>
                      <a:cubicBezTo>
                        <a:pt x="86" y="5"/>
                        <a:pt x="86" y="5"/>
                        <a:pt x="86" y="5"/>
                      </a:cubicBezTo>
                      <a:cubicBezTo>
                        <a:pt x="87" y="5"/>
                        <a:pt x="88" y="4"/>
                        <a:pt x="88" y="3"/>
                      </a:cubicBezTo>
                      <a:cubicBezTo>
                        <a:pt x="88" y="1"/>
                        <a:pt x="87"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42" name="Freeform 22"/>
                <p:cNvSpPr>
                  <a:spLocks/>
                </p:cNvSpPr>
                <p:nvPr/>
              </p:nvSpPr>
              <p:spPr bwMode="auto">
                <a:xfrm>
                  <a:off x="3936" y="1303"/>
                  <a:ext cx="211" cy="14"/>
                </a:xfrm>
                <a:custGeom>
                  <a:avLst/>
                  <a:gdLst>
                    <a:gd name="T0" fmla="*/ 86 w 88"/>
                    <a:gd name="T1" fmla="*/ 0 h 6"/>
                    <a:gd name="T2" fmla="*/ 3 w 88"/>
                    <a:gd name="T3" fmla="*/ 0 h 6"/>
                    <a:gd name="T4" fmla="*/ 0 w 88"/>
                    <a:gd name="T5" fmla="*/ 3 h 6"/>
                    <a:gd name="T6" fmla="*/ 3 w 88"/>
                    <a:gd name="T7" fmla="*/ 6 h 6"/>
                    <a:gd name="T8" fmla="*/ 86 w 88"/>
                    <a:gd name="T9" fmla="*/ 6 h 6"/>
                    <a:gd name="T10" fmla="*/ 88 w 88"/>
                    <a:gd name="T11" fmla="*/ 3 h 6"/>
                    <a:gd name="T12" fmla="*/ 86 w 8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8" h="6">
                      <a:moveTo>
                        <a:pt x="86" y="0"/>
                      </a:moveTo>
                      <a:cubicBezTo>
                        <a:pt x="3" y="0"/>
                        <a:pt x="3" y="0"/>
                        <a:pt x="3" y="0"/>
                      </a:cubicBezTo>
                      <a:cubicBezTo>
                        <a:pt x="1" y="0"/>
                        <a:pt x="0" y="1"/>
                        <a:pt x="0" y="3"/>
                      </a:cubicBezTo>
                      <a:cubicBezTo>
                        <a:pt x="0" y="4"/>
                        <a:pt x="1" y="6"/>
                        <a:pt x="3" y="6"/>
                      </a:cubicBezTo>
                      <a:cubicBezTo>
                        <a:pt x="86" y="6"/>
                        <a:pt x="86" y="6"/>
                        <a:pt x="86" y="6"/>
                      </a:cubicBezTo>
                      <a:cubicBezTo>
                        <a:pt x="87" y="6"/>
                        <a:pt x="88" y="4"/>
                        <a:pt x="88" y="3"/>
                      </a:cubicBezTo>
                      <a:cubicBezTo>
                        <a:pt x="88" y="1"/>
                        <a:pt x="87"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43" name="Freeform 23"/>
                <p:cNvSpPr>
                  <a:spLocks/>
                </p:cNvSpPr>
                <p:nvPr/>
              </p:nvSpPr>
              <p:spPr bwMode="auto">
                <a:xfrm>
                  <a:off x="3936" y="1250"/>
                  <a:ext cx="103" cy="14"/>
                </a:xfrm>
                <a:custGeom>
                  <a:avLst/>
                  <a:gdLst>
                    <a:gd name="T0" fmla="*/ 3 w 43"/>
                    <a:gd name="T1" fmla="*/ 6 h 6"/>
                    <a:gd name="T2" fmla="*/ 41 w 43"/>
                    <a:gd name="T3" fmla="*/ 6 h 6"/>
                    <a:gd name="T4" fmla="*/ 43 w 43"/>
                    <a:gd name="T5" fmla="*/ 3 h 6"/>
                    <a:gd name="T6" fmla="*/ 41 w 43"/>
                    <a:gd name="T7" fmla="*/ 0 h 6"/>
                    <a:gd name="T8" fmla="*/ 3 w 43"/>
                    <a:gd name="T9" fmla="*/ 0 h 6"/>
                    <a:gd name="T10" fmla="*/ 0 w 43"/>
                    <a:gd name="T11" fmla="*/ 3 h 6"/>
                    <a:gd name="T12" fmla="*/ 3 w 4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3" h="6">
                      <a:moveTo>
                        <a:pt x="3" y="6"/>
                      </a:moveTo>
                      <a:cubicBezTo>
                        <a:pt x="41" y="6"/>
                        <a:pt x="41" y="6"/>
                        <a:pt x="41" y="6"/>
                      </a:cubicBezTo>
                      <a:cubicBezTo>
                        <a:pt x="42" y="6"/>
                        <a:pt x="43" y="4"/>
                        <a:pt x="43" y="3"/>
                      </a:cubicBezTo>
                      <a:cubicBezTo>
                        <a:pt x="43" y="1"/>
                        <a:pt x="42" y="0"/>
                        <a:pt x="41"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44" name="Freeform 24"/>
                <p:cNvSpPr>
                  <a:spLocks noEditPoints="1"/>
                </p:cNvSpPr>
                <p:nvPr/>
              </p:nvSpPr>
              <p:spPr bwMode="auto">
                <a:xfrm>
                  <a:off x="3869" y="1065"/>
                  <a:ext cx="345" cy="470"/>
                </a:xfrm>
                <a:custGeom>
                  <a:avLst/>
                  <a:gdLst>
                    <a:gd name="T0" fmla="*/ 116 w 144"/>
                    <a:gd name="T1" fmla="*/ 2 h 196"/>
                    <a:gd name="T2" fmla="*/ 111 w 144"/>
                    <a:gd name="T3" fmla="*/ 0 h 196"/>
                    <a:gd name="T4" fmla="*/ 7 w 144"/>
                    <a:gd name="T5" fmla="*/ 0 h 196"/>
                    <a:gd name="T6" fmla="*/ 0 w 144"/>
                    <a:gd name="T7" fmla="*/ 7 h 196"/>
                    <a:gd name="T8" fmla="*/ 0 w 144"/>
                    <a:gd name="T9" fmla="*/ 189 h 196"/>
                    <a:gd name="T10" fmla="*/ 7 w 144"/>
                    <a:gd name="T11" fmla="*/ 196 h 196"/>
                    <a:gd name="T12" fmla="*/ 138 w 144"/>
                    <a:gd name="T13" fmla="*/ 196 h 196"/>
                    <a:gd name="T14" fmla="*/ 144 w 144"/>
                    <a:gd name="T15" fmla="*/ 189 h 196"/>
                    <a:gd name="T16" fmla="*/ 144 w 144"/>
                    <a:gd name="T17" fmla="*/ 33 h 196"/>
                    <a:gd name="T18" fmla="*/ 142 w 144"/>
                    <a:gd name="T19" fmla="*/ 28 h 196"/>
                    <a:gd name="T20" fmla="*/ 116 w 144"/>
                    <a:gd name="T21" fmla="*/ 2 h 196"/>
                    <a:gd name="T22" fmla="*/ 13 w 144"/>
                    <a:gd name="T23" fmla="*/ 182 h 196"/>
                    <a:gd name="T24" fmla="*/ 13 w 144"/>
                    <a:gd name="T25" fmla="*/ 13 h 196"/>
                    <a:gd name="T26" fmla="*/ 104 w 144"/>
                    <a:gd name="T27" fmla="*/ 13 h 196"/>
                    <a:gd name="T28" fmla="*/ 104 w 144"/>
                    <a:gd name="T29" fmla="*/ 36 h 196"/>
                    <a:gd name="T30" fmla="*/ 108 w 144"/>
                    <a:gd name="T31" fmla="*/ 40 h 196"/>
                    <a:gd name="T32" fmla="*/ 131 w 144"/>
                    <a:gd name="T33" fmla="*/ 40 h 196"/>
                    <a:gd name="T34" fmla="*/ 131 w 144"/>
                    <a:gd name="T35" fmla="*/ 182 h 196"/>
                    <a:gd name="T36" fmla="*/ 13 w 144"/>
                    <a:gd name="T3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6">
                      <a:moveTo>
                        <a:pt x="116" y="2"/>
                      </a:moveTo>
                      <a:cubicBezTo>
                        <a:pt x="115" y="1"/>
                        <a:pt x="113" y="0"/>
                        <a:pt x="111" y="0"/>
                      </a:cubicBezTo>
                      <a:cubicBezTo>
                        <a:pt x="7" y="0"/>
                        <a:pt x="7" y="0"/>
                        <a:pt x="7" y="0"/>
                      </a:cubicBezTo>
                      <a:cubicBezTo>
                        <a:pt x="3" y="0"/>
                        <a:pt x="0" y="3"/>
                        <a:pt x="0" y="7"/>
                      </a:cubicBezTo>
                      <a:cubicBezTo>
                        <a:pt x="0" y="189"/>
                        <a:pt x="0" y="189"/>
                        <a:pt x="0" y="189"/>
                      </a:cubicBezTo>
                      <a:cubicBezTo>
                        <a:pt x="0" y="193"/>
                        <a:pt x="3" y="196"/>
                        <a:pt x="7" y="196"/>
                      </a:cubicBezTo>
                      <a:cubicBezTo>
                        <a:pt x="138" y="196"/>
                        <a:pt x="138" y="196"/>
                        <a:pt x="138" y="196"/>
                      </a:cubicBezTo>
                      <a:cubicBezTo>
                        <a:pt x="141" y="196"/>
                        <a:pt x="144" y="193"/>
                        <a:pt x="144" y="189"/>
                      </a:cubicBezTo>
                      <a:cubicBezTo>
                        <a:pt x="144" y="33"/>
                        <a:pt x="144" y="33"/>
                        <a:pt x="144" y="33"/>
                      </a:cubicBezTo>
                      <a:cubicBezTo>
                        <a:pt x="144" y="31"/>
                        <a:pt x="144" y="29"/>
                        <a:pt x="142" y="28"/>
                      </a:cubicBezTo>
                      <a:lnTo>
                        <a:pt x="116" y="2"/>
                      </a:lnTo>
                      <a:close/>
                      <a:moveTo>
                        <a:pt x="13" y="182"/>
                      </a:moveTo>
                      <a:cubicBezTo>
                        <a:pt x="13" y="13"/>
                        <a:pt x="13" y="13"/>
                        <a:pt x="13" y="13"/>
                      </a:cubicBezTo>
                      <a:cubicBezTo>
                        <a:pt x="104" y="13"/>
                        <a:pt x="104" y="13"/>
                        <a:pt x="104" y="13"/>
                      </a:cubicBezTo>
                      <a:cubicBezTo>
                        <a:pt x="104" y="36"/>
                        <a:pt x="104" y="36"/>
                        <a:pt x="104" y="36"/>
                      </a:cubicBezTo>
                      <a:cubicBezTo>
                        <a:pt x="104" y="38"/>
                        <a:pt x="106" y="40"/>
                        <a:pt x="108" y="40"/>
                      </a:cubicBezTo>
                      <a:cubicBezTo>
                        <a:pt x="131" y="40"/>
                        <a:pt x="131" y="40"/>
                        <a:pt x="131" y="40"/>
                      </a:cubicBezTo>
                      <a:cubicBezTo>
                        <a:pt x="131" y="182"/>
                        <a:pt x="131" y="182"/>
                        <a:pt x="131" y="182"/>
                      </a:cubicBezTo>
                      <a:lnTo>
                        <a:pt x="13"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45" name="Freeform 25"/>
                <p:cNvSpPr>
                  <a:spLocks noEditPoints="1"/>
                </p:cNvSpPr>
                <p:nvPr/>
              </p:nvSpPr>
              <p:spPr bwMode="auto">
                <a:xfrm>
                  <a:off x="4252" y="1087"/>
                  <a:ext cx="94" cy="444"/>
                </a:xfrm>
                <a:custGeom>
                  <a:avLst/>
                  <a:gdLst>
                    <a:gd name="T0" fmla="*/ 35 w 39"/>
                    <a:gd name="T1" fmla="*/ 0 h 185"/>
                    <a:gd name="T2" fmla="*/ 4 w 39"/>
                    <a:gd name="T3" fmla="*/ 0 h 185"/>
                    <a:gd name="T4" fmla="*/ 0 w 39"/>
                    <a:gd name="T5" fmla="*/ 4 h 185"/>
                    <a:gd name="T6" fmla="*/ 0 w 39"/>
                    <a:gd name="T7" fmla="*/ 144 h 185"/>
                    <a:gd name="T8" fmla="*/ 0 w 39"/>
                    <a:gd name="T9" fmla="*/ 146 h 185"/>
                    <a:gd name="T10" fmla="*/ 16 w 39"/>
                    <a:gd name="T11" fmla="*/ 182 h 185"/>
                    <a:gd name="T12" fmla="*/ 20 w 39"/>
                    <a:gd name="T13" fmla="*/ 185 h 185"/>
                    <a:gd name="T14" fmla="*/ 23 w 39"/>
                    <a:gd name="T15" fmla="*/ 182 h 185"/>
                    <a:gd name="T16" fmla="*/ 39 w 39"/>
                    <a:gd name="T17" fmla="*/ 146 h 185"/>
                    <a:gd name="T18" fmla="*/ 39 w 39"/>
                    <a:gd name="T19" fmla="*/ 144 h 185"/>
                    <a:gd name="T20" fmla="*/ 39 w 39"/>
                    <a:gd name="T21" fmla="*/ 4 h 185"/>
                    <a:gd name="T22" fmla="*/ 35 w 39"/>
                    <a:gd name="T23" fmla="*/ 0 h 185"/>
                    <a:gd name="T24" fmla="*/ 31 w 39"/>
                    <a:gd name="T25" fmla="*/ 143 h 185"/>
                    <a:gd name="T26" fmla="*/ 25 w 39"/>
                    <a:gd name="T27" fmla="*/ 157 h 185"/>
                    <a:gd name="T28" fmla="*/ 14 w 39"/>
                    <a:gd name="T29" fmla="*/ 157 h 185"/>
                    <a:gd name="T30" fmla="*/ 8 w 39"/>
                    <a:gd name="T31" fmla="*/ 143 h 185"/>
                    <a:gd name="T32" fmla="*/ 8 w 39"/>
                    <a:gd name="T33" fmla="*/ 8 h 185"/>
                    <a:gd name="T34" fmla="*/ 18 w 39"/>
                    <a:gd name="T35" fmla="*/ 8 h 185"/>
                    <a:gd name="T36" fmla="*/ 18 w 39"/>
                    <a:gd name="T37" fmla="*/ 8 h 185"/>
                    <a:gd name="T38" fmla="*/ 18 w 39"/>
                    <a:gd name="T39" fmla="*/ 137 h 185"/>
                    <a:gd name="T40" fmla="*/ 21 w 39"/>
                    <a:gd name="T41" fmla="*/ 139 h 185"/>
                    <a:gd name="T42" fmla="*/ 24 w 39"/>
                    <a:gd name="T43" fmla="*/ 137 h 185"/>
                    <a:gd name="T44" fmla="*/ 24 w 39"/>
                    <a:gd name="T45" fmla="*/ 8 h 185"/>
                    <a:gd name="T46" fmla="*/ 24 w 39"/>
                    <a:gd name="T47" fmla="*/ 8 h 185"/>
                    <a:gd name="T48" fmla="*/ 31 w 39"/>
                    <a:gd name="T49" fmla="*/ 8 h 185"/>
                    <a:gd name="T50" fmla="*/ 31 w 39"/>
                    <a:gd name="T51" fmla="*/ 14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185">
                      <a:moveTo>
                        <a:pt x="35" y="0"/>
                      </a:moveTo>
                      <a:cubicBezTo>
                        <a:pt x="4" y="0"/>
                        <a:pt x="4" y="0"/>
                        <a:pt x="4" y="0"/>
                      </a:cubicBezTo>
                      <a:cubicBezTo>
                        <a:pt x="2" y="0"/>
                        <a:pt x="0" y="1"/>
                        <a:pt x="0" y="4"/>
                      </a:cubicBezTo>
                      <a:cubicBezTo>
                        <a:pt x="0" y="144"/>
                        <a:pt x="0" y="144"/>
                        <a:pt x="0" y="144"/>
                      </a:cubicBezTo>
                      <a:cubicBezTo>
                        <a:pt x="0" y="145"/>
                        <a:pt x="0" y="145"/>
                        <a:pt x="0" y="146"/>
                      </a:cubicBezTo>
                      <a:cubicBezTo>
                        <a:pt x="16" y="182"/>
                        <a:pt x="16" y="182"/>
                        <a:pt x="16" y="182"/>
                      </a:cubicBezTo>
                      <a:cubicBezTo>
                        <a:pt x="17" y="184"/>
                        <a:pt x="18" y="185"/>
                        <a:pt x="20" y="185"/>
                      </a:cubicBezTo>
                      <a:cubicBezTo>
                        <a:pt x="21" y="185"/>
                        <a:pt x="23" y="184"/>
                        <a:pt x="23" y="182"/>
                      </a:cubicBezTo>
                      <a:cubicBezTo>
                        <a:pt x="39" y="146"/>
                        <a:pt x="39" y="146"/>
                        <a:pt x="39" y="146"/>
                      </a:cubicBezTo>
                      <a:cubicBezTo>
                        <a:pt x="39" y="145"/>
                        <a:pt x="39" y="145"/>
                        <a:pt x="39" y="144"/>
                      </a:cubicBezTo>
                      <a:cubicBezTo>
                        <a:pt x="39" y="4"/>
                        <a:pt x="39" y="4"/>
                        <a:pt x="39" y="4"/>
                      </a:cubicBezTo>
                      <a:cubicBezTo>
                        <a:pt x="39" y="1"/>
                        <a:pt x="37" y="0"/>
                        <a:pt x="35" y="0"/>
                      </a:cubicBezTo>
                      <a:close/>
                      <a:moveTo>
                        <a:pt x="31" y="143"/>
                      </a:moveTo>
                      <a:cubicBezTo>
                        <a:pt x="25" y="157"/>
                        <a:pt x="25" y="157"/>
                        <a:pt x="25" y="157"/>
                      </a:cubicBezTo>
                      <a:cubicBezTo>
                        <a:pt x="14" y="157"/>
                        <a:pt x="14" y="157"/>
                        <a:pt x="14" y="157"/>
                      </a:cubicBezTo>
                      <a:cubicBezTo>
                        <a:pt x="8" y="143"/>
                        <a:pt x="8" y="143"/>
                        <a:pt x="8" y="143"/>
                      </a:cubicBezTo>
                      <a:cubicBezTo>
                        <a:pt x="8" y="8"/>
                        <a:pt x="8" y="8"/>
                        <a:pt x="8" y="8"/>
                      </a:cubicBezTo>
                      <a:cubicBezTo>
                        <a:pt x="18" y="8"/>
                        <a:pt x="18" y="8"/>
                        <a:pt x="18" y="8"/>
                      </a:cubicBezTo>
                      <a:cubicBezTo>
                        <a:pt x="18" y="8"/>
                        <a:pt x="18" y="8"/>
                        <a:pt x="18" y="8"/>
                      </a:cubicBezTo>
                      <a:cubicBezTo>
                        <a:pt x="18" y="137"/>
                        <a:pt x="18" y="137"/>
                        <a:pt x="18" y="137"/>
                      </a:cubicBezTo>
                      <a:cubicBezTo>
                        <a:pt x="18" y="138"/>
                        <a:pt x="19" y="139"/>
                        <a:pt x="21" y="139"/>
                      </a:cubicBezTo>
                      <a:cubicBezTo>
                        <a:pt x="22" y="139"/>
                        <a:pt x="24" y="138"/>
                        <a:pt x="24" y="137"/>
                      </a:cubicBezTo>
                      <a:cubicBezTo>
                        <a:pt x="24" y="8"/>
                        <a:pt x="24" y="8"/>
                        <a:pt x="24" y="8"/>
                      </a:cubicBezTo>
                      <a:cubicBezTo>
                        <a:pt x="24" y="8"/>
                        <a:pt x="24" y="8"/>
                        <a:pt x="24" y="8"/>
                      </a:cubicBezTo>
                      <a:cubicBezTo>
                        <a:pt x="31" y="8"/>
                        <a:pt x="31" y="8"/>
                        <a:pt x="31" y="8"/>
                      </a:cubicBezTo>
                      <a:lnTo>
                        <a:pt x="31"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grpSp>
        </p:grpSp>
        <p:grpSp>
          <p:nvGrpSpPr>
            <p:cNvPr id="31" name="组合 30"/>
            <p:cNvGrpSpPr/>
            <p:nvPr/>
          </p:nvGrpSpPr>
          <p:grpSpPr>
            <a:xfrm>
              <a:off x="7379080" y="2803349"/>
              <a:ext cx="1271434" cy="1271434"/>
              <a:chOff x="6674239" y="3408398"/>
              <a:chExt cx="1007417" cy="1007417"/>
            </a:xfrm>
          </p:grpSpPr>
          <p:sp>
            <p:nvSpPr>
              <p:cNvPr id="32" name="任意多边形 15"/>
              <p:cNvSpPr/>
              <p:nvPr/>
            </p:nvSpPr>
            <p:spPr>
              <a:xfrm>
                <a:off x="6674239" y="3408398"/>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anose="020B0604020202030204" pitchFamily="34" charset="0"/>
                  <a:ea typeface="微软雅黑" panose="020B0503020204020204" pitchFamily="34" charset="-122"/>
                </a:endParaRPr>
              </a:p>
            </p:txBody>
          </p:sp>
          <p:grpSp>
            <p:nvGrpSpPr>
              <p:cNvPr id="33" name="Group 28"/>
              <p:cNvGrpSpPr>
                <a:grpSpLocks noChangeAspect="1"/>
              </p:cNvGrpSpPr>
              <p:nvPr/>
            </p:nvGrpSpPr>
            <p:grpSpPr bwMode="auto">
              <a:xfrm>
                <a:off x="6969306" y="3649352"/>
                <a:ext cx="417282" cy="525508"/>
                <a:chOff x="4401" y="2266"/>
                <a:chExt cx="374" cy="471"/>
              </a:xfrm>
              <a:solidFill>
                <a:schemeClr val="bg1"/>
              </a:solidFill>
            </p:grpSpPr>
            <p:sp>
              <p:nvSpPr>
                <p:cNvPr id="34" name="Freeform 29"/>
                <p:cNvSpPr>
                  <a:spLocks/>
                </p:cNvSpPr>
                <p:nvPr/>
              </p:nvSpPr>
              <p:spPr bwMode="auto">
                <a:xfrm>
                  <a:off x="4538" y="2390"/>
                  <a:ext cx="85" cy="108"/>
                </a:xfrm>
                <a:custGeom>
                  <a:avLst/>
                  <a:gdLst>
                    <a:gd name="T0" fmla="*/ 0 w 35"/>
                    <a:gd name="T1" fmla="*/ 26 h 45"/>
                    <a:gd name="T2" fmla="*/ 3 w 35"/>
                    <a:gd name="T3" fmla="*/ 29 h 45"/>
                    <a:gd name="T4" fmla="*/ 3 w 35"/>
                    <a:gd name="T5" fmla="*/ 29 h 45"/>
                    <a:gd name="T6" fmla="*/ 17 w 35"/>
                    <a:gd name="T7" fmla="*/ 45 h 45"/>
                    <a:gd name="T8" fmla="*/ 32 w 35"/>
                    <a:gd name="T9" fmla="*/ 29 h 45"/>
                    <a:gd name="T10" fmla="*/ 32 w 35"/>
                    <a:gd name="T11" fmla="*/ 29 h 45"/>
                    <a:gd name="T12" fmla="*/ 35 w 35"/>
                    <a:gd name="T13" fmla="*/ 26 h 45"/>
                    <a:gd name="T14" fmla="*/ 33 w 35"/>
                    <a:gd name="T15" fmla="*/ 23 h 45"/>
                    <a:gd name="T16" fmla="*/ 34 w 35"/>
                    <a:gd name="T17" fmla="*/ 17 h 45"/>
                    <a:gd name="T18" fmla="*/ 17 w 35"/>
                    <a:gd name="T19" fmla="*/ 0 h 45"/>
                    <a:gd name="T20" fmla="*/ 1 w 35"/>
                    <a:gd name="T21" fmla="*/ 17 h 45"/>
                    <a:gd name="T22" fmla="*/ 2 w 35"/>
                    <a:gd name="T23" fmla="*/ 23 h 45"/>
                    <a:gd name="T24" fmla="*/ 0 w 35"/>
                    <a:gd name="T25"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45">
                      <a:moveTo>
                        <a:pt x="0" y="26"/>
                      </a:moveTo>
                      <a:cubicBezTo>
                        <a:pt x="0" y="28"/>
                        <a:pt x="1" y="29"/>
                        <a:pt x="3" y="29"/>
                      </a:cubicBezTo>
                      <a:cubicBezTo>
                        <a:pt x="3" y="29"/>
                        <a:pt x="3" y="29"/>
                        <a:pt x="3" y="29"/>
                      </a:cubicBezTo>
                      <a:cubicBezTo>
                        <a:pt x="3" y="37"/>
                        <a:pt x="10" y="45"/>
                        <a:pt x="17" y="45"/>
                      </a:cubicBezTo>
                      <a:cubicBezTo>
                        <a:pt x="25" y="45"/>
                        <a:pt x="31" y="37"/>
                        <a:pt x="32" y="29"/>
                      </a:cubicBezTo>
                      <a:cubicBezTo>
                        <a:pt x="32" y="29"/>
                        <a:pt x="32" y="29"/>
                        <a:pt x="32" y="29"/>
                      </a:cubicBezTo>
                      <a:cubicBezTo>
                        <a:pt x="33" y="29"/>
                        <a:pt x="35" y="28"/>
                        <a:pt x="35" y="26"/>
                      </a:cubicBezTo>
                      <a:cubicBezTo>
                        <a:pt x="35" y="25"/>
                        <a:pt x="34" y="24"/>
                        <a:pt x="33" y="23"/>
                      </a:cubicBezTo>
                      <a:cubicBezTo>
                        <a:pt x="34" y="21"/>
                        <a:pt x="34" y="19"/>
                        <a:pt x="34" y="17"/>
                      </a:cubicBezTo>
                      <a:cubicBezTo>
                        <a:pt x="34" y="8"/>
                        <a:pt x="26" y="0"/>
                        <a:pt x="17" y="0"/>
                      </a:cubicBezTo>
                      <a:cubicBezTo>
                        <a:pt x="8" y="0"/>
                        <a:pt x="1" y="8"/>
                        <a:pt x="1" y="17"/>
                      </a:cubicBezTo>
                      <a:cubicBezTo>
                        <a:pt x="1" y="19"/>
                        <a:pt x="1" y="21"/>
                        <a:pt x="2" y="23"/>
                      </a:cubicBezTo>
                      <a:cubicBezTo>
                        <a:pt x="1" y="24"/>
                        <a:pt x="0" y="25"/>
                        <a:pt x="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35" name="Freeform 30"/>
                <p:cNvSpPr>
                  <a:spLocks/>
                </p:cNvSpPr>
                <p:nvPr/>
              </p:nvSpPr>
              <p:spPr bwMode="auto">
                <a:xfrm>
                  <a:off x="4490" y="2512"/>
                  <a:ext cx="178" cy="53"/>
                </a:xfrm>
                <a:custGeom>
                  <a:avLst/>
                  <a:gdLst>
                    <a:gd name="T0" fmla="*/ 2 w 74"/>
                    <a:gd name="T1" fmla="*/ 22 h 22"/>
                    <a:gd name="T2" fmla="*/ 73 w 74"/>
                    <a:gd name="T3" fmla="*/ 22 h 22"/>
                    <a:gd name="T4" fmla="*/ 74 w 74"/>
                    <a:gd name="T5" fmla="*/ 21 h 22"/>
                    <a:gd name="T6" fmla="*/ 74 w 74"/>
                    <a:gd name="T7" fmla="*/ 15 h 22"/>
                    <a:gd name="T8" fmla="*/ 74 w 74"/>
                    <a:gd name="T9" fmla="*/ 14 h 22"/>
                    <a:gd name="T10" fmla="*/ 50 w 74"/>
                    <a:gd name="T11" fmla="*/ 0 h 22"/>
                    <a:gd name="T12" fmla="*/ 49 w 74"/>
                    <a:gd name="T13" fmla="*/ 0 h 22"/>
                    <a:gd name="T14" fmla="*/ 48 w 74"/>
                    <a:gd name="T15" fmla="*/ 0 h 22"/>
                    <a:gd name="T16" fmla="*/ 47 w 74"/>
                    <a:gd name="T17" fmla="*/ 0 h 22"/>
                    <a:gd name="T18" fmla="*/ 37 w 74"/>
                    <a:gd name="T19" fmla="*/ 3 h 22"/>
                    <a:gd name="T20" fmla="*/ 27 w 74"/>
                    <a:gd name="T21" fmla="*/ 0 h 22"/>
                    <a:gd name="T22" fmla="*/ 26 w 74"/>
                    <a:gd name="T23" fmla="*/ 0 h 22"/>
                    <a:gd name="T24" fmla="*/ 26 w 74"/>
                    <a:gd name="T25" fmla="*/ 0 h 22"/>
                    <a:gd name="T26" fmla="*/ 25 w 74"/>
                    <a:gd name="T27" fmla="*/ 0 h 22"/>
                    <a:gd name="T28" fmla="*/ 1 w 74"/>
                    <a:gd name="T29" fmla="*/ 14 h 22"/>
                    <a:gd name="T30" fmla="*/ 0 w 74"/>
                    <a:gd name="T31" fmla="*/ 15 h 22"/>
                    <a:gd name="T32" fmla="*/ 0 w 74"/>
                    <a:gd name="T33" fmla="*/ 21 h 22"/>
                    <a:gd name="T34" fmla="*/ 2 w 74"/>
                    <a:gd name="T3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22">
                      <a:moveTo>
                        <a:pt x="2" y="22"/>
                      </a:moveTo>
                      <a:cubicBezTo>
                        <a:pt x="73" y="22"/>
                        <a:pt x="73" y="22"/>
                        <a:pt x="73" y="22"/>
                      </a:cubicBezTo>
                      <a:cubicBezTo>
                        <a:pt x="73" y="22"/>
                        <a:pt x="74" y="21"/>
                        <a:pt x="74" y="21"/>
                      </a:cubicBezTo>
                      <a:cubicBezTo>
                        <a:pt x="74" y="15"/>
                        <a:pt x="74" y="15"/>
                        <a:pt x="74" y="15"/>
                      </a:cubicBezTo>
                      <a:cubicBezTo>
                        <a:pt x="74" y="15"/>
                        <a:pt x="74" y="14"/>
                        <a:pt x="74" y="14"/>
                      </a:cubicBezTo>
                      <a:cubicBezTo>
                        <a:pt x="67" y="7"/>
                        <a:pt x="59" y="3"/>
                        <a:pt x="50" y="0"/>
                      </a:cubicBezTo>
                      <a:cubicBezTo>
                        <a:pt x="49" y="0"/>
                        <a:pt x="49" y="0"/>
                        <a:pt x="49" y="0"/>
                      </a:cubicBezTo>
                      <a:cubicBezTo>
                        <a:pt x="48" y="0"/>
                        <a:pt x="48" y="0"/>
                        <a:pt x="48" y="0"/>
                      </a:cubicBezTo>
                      <a:cubicBezTo>
                        <a:pt x="48" y="0"/>
                        <a:pt x="48" y="0"/>
                        <a:pt x="47" y="0"/>
                      </a:cubicBezTo>
                      <a:cubicBezTo>
                        <a:pt x="45" y="2"/>
                        <a:pt x="41" y="3"/>
                        <a:pt x="37" y="3"/>
                      </a:cubicBezTo>
                      <a:cubicBezTo>
                        <a:pt x="34" y="3"/>
                        <a:pt x="30" y="2"/>
                        <a:pt x="27" y="0"/>
                      </a:cubicBezTo>
                      <a:cubicBezTo>
                        <a:pt x="27" y="0"/>
                        <a:pt x="27" y="0"/>
                        <a:pt x="26" y="0"/>
                      </a:cubicBezTo>
                      <a:cubicBezTo>
                        <a:pt x="26" y="0"/>
                        <a:pt x="26" y="0"/>
                        <a:pt x="26" y="0"/>
                      </a:cubicBezTo>
                      <a:cubicBezTo>
                        <a:pt x="26" y="0"/>
                        <a:pt x="26" y="0"/>
                        <a:pt x="25" y="0"/>
                      </a:cubicBezTo>
                      <a:cubicBezTo>
                        <a:pt x="16" y="2"/>
                        <a:pt x="8" y="7"/>
                        <a:pt x="1" y="14"/>
                      </a:cubicBezTo>
                      <a:cubicBezTo>
                        <a:pt x="1" y="14"/>
                        <a:pt x="0" y="15"/>
                        <a:pt x="0" y="15"/>
                      </a:cubicBezTo>
                      <a:cubicBezTo>
                        <a:pt x="0" y="21"/>
                        <a:pt x="0" y="21"/>
                        <a:pt x="0" y="21"/>
                      </a:cubicBezTo>
                      <a:cubicBezTo>
                        <a:pt x="0" y="21"/>
                        <a:pt x="1" y="22"/>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36" name="Freeform 31"/>
                <p:cNvSpPr>
                  <a:spLocks/>
                </p:cNvSpPr>
                <p:nvPr/>
              </p:nvSpPr>
              <p:spPr bwMode="auto">
                <a:xfrm>
                  <a:off x="4476" y="2613"/>
                  <a:ext cx="207" cy="12"/>
                </a:xfrm>
                <a:custGeom>
                  <a:avLst/>
                  <a:gdLst>
                    <a:gd name="T0" fmla="*/ 84 w 86"/>
                    <a:gd name="T1" fmla="*/ 0 h 5"/>
                    <a:gd name="T2" fmla="*/ 3 w 86"/>
                    <a:gd name="T3" fmla="*/ 0 h 5"/>
                    <a:gd name="T4" fmla="*/ 0 w 86"/>
                    <a:gd name="T5" fmla="*/ 2 h 5"/>
                    <a:gd name="T6" fmla="*/ 3 w 86"/>
                    <a:gd name="T7" fmla="*/ 5 h 5"/>
                    <a:gd name="T8" fmla="*/ 84 w 86"/>
                    <a:gd name="T9" fmla="*/ 5 h 5"/>
                    <a:gd name="T10" fmla="*/ 86 w 86"/>
                    <a:gd name="T11" fmla="*/ 2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37" name="Freeform 32"/>
                <p:cNvSpPr>
                  <a:spLocks noEditPoints="1"/>
                </p:cNvSpPr>
                <p:nvPr/>
              </p:nvSpPr>
              <p:spPr bwMode="auto">
                <a:xfrm>
                  <a:off x="4401" y="2266"/>
                  <a:ext cx="374" cy="471"/>
                </a:xfrm>
                <a:custGeom>
                  <a:avLst/>
                  <a:gdLst>
                    <a:gd name="T0" fmla="*/ 153 w 155"/>
                    <a:gd name="T1" fmla="*/ 31 h 197"/>
                    <a:gd name="T2" fmla="*/ 124 w 155"/>
                    <a:gd name="T3" fmla="*/ 2 h 197"/>
                    <a:gd name="T4" fmla="*/ 120 w 155"/>
                    <a:gd name="T5" fmla="*/ 0 h 197"/>
                    <a:gd name="T6" fmla="*/ 6 w 155"/>
                    <a:gd name="T7" fmla="*/ 0 h 197"/>
                    <a:gd name="T8" fmla="*/ 0 w 155"/>
                    <a:gd name="T9" fmla="*/ 7 h 197"/>
                    <a:gd name="T10" fmla="*/ 0 w 155"/>
                    <a:gd name="T11" fmla="*/ 190 h 197"/>
                    <a:gd name="T12" fmla="*/ 6 w 155"/>
                    <a:gd name="T13" fmla="*/ 197 h 197"/>
                    <a:gd name="T14" fmla="*/ 148 w 155"/>
                    <a:gd name="T15" fmla="*/ 197 h 197"/>
                    <a:gd name="T16" fmla="*/ 155 w 155"/>
                    <a:gd name="T17" fmla="*/ 190 h 197"/>
                    <a:gd name="T18" fmla="*/ 155 w 155"/>
                    <a:gd name="T19" fmla="*/ 35 h 197"/>
                    <a:gd name="T20" fmla="*/ 153 w 155"/>
                    <a:gd name="T21" fmla="*/ 31 h 197"/>
                    <a:gd name="T22" fmla="*/ 13 w 155"/>
                    <a:gd name="T23" fmla="*/ 183 h 197"/>
                    <a:gd name="T24" fmla="*/ 13 w 155"/>
                    <a:gd name="T25" fmla="*/ 14 h 197"/>
                    <a:gd name="T26" fmla="*/ 116 w 155"/>
                    <a:gd name="T27" fmla="*/ 14 h 197"/>
                    <a:gd name="T28" fmla="*/ 116 w 155"/>
                    <a:gd name="T29" fmla="*/ 35 h 197"/>
                    <a:gd name="T30" fmla="*/ 120 w 155"/>
                    <a:gd name="T31" fmla="*/ 39 h 197"/>
                    <a:gd name="T32" fmla="*/ 142 w 155"/>
                    <a:gd name="T33" fmla="*/ 39 h 197"/>
                    <a:gd name="T34" fmla="*/ 142 w 155"/>
                    <a:gd name="T35" fmla="*/ 183 h 197"/>
                    <a:gd name="T36" fmla="*/ 13 w 155"/>
                    <a:gd name="T37" fmla="*/ 18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197">
                      <a:moveTo>
                        <a:pt x="153" y="31"/>
                      </a:moveTo>
                      <a:cubicBezTo>
                        <a:pt x="124" y="2"/>
                        <a:pt x="124" y="2"/>
                        <a:pt x="124" y="2"/>
                      </a:cubicBezTo>
                      <a:cubicBezTo>
                        <a:pt x="123" y="1"/>
                        <a:pt x="121" y="0"/>
                        <a:pt x="120" y="0"/>
                      </a:cubicBezTo>
                      <a:cubicBezTo>
                        <a:pt x="6" y="0"/>
                        <a:pt x="6" y="0"/>
                        <a:pt x="6" y="0"/>
                      </a:cubicBezTo>
                      <a:cubicBezTo>
                        <a:pt x="3" y="0"/>
                        <a:pt x="0" y="3"/>
                        <a:pt x="0" y="7"/>
                      </a:cubicBezTo>
                      <a:cubicBezTo>
                        <a:pt x="0" y="190"/>
                        <a:pt x="0" y="190"/>
                        <a:pt x="0" y="190"/>
                      </a:cubicBezTo>
                      <a:cubicBezTo>
                        <a:pt x="0" y="194"/>
                        <a:pt x="3" y="197"/>
                        <a:pt x="6" y="197"/>
                      </a:cubicBezTo>
                      <a:cubicBezTo>
                        <a:pt x="148" y="197"/>
                        <a:pt x="148" y="197"/>
                        <a:pt x="148" y="197"/>
                      </a:cubicBezTo>
                      <a:cubicBezTo>
                        <a:pt x="152" y="197"/>
                        <a:pt x="155" y="194"/>
                        <a:pt x="155" y="190"/>
                      </a:cubicBezTo>
                      <a:cubicBezTo>
                        <a:pt x="155" y="35"/>
                        <a:pt x="155" y="35"/>
                        <a:pt x="155" y="35"/>
                      </a:cubicBezTo>
                      <a:cubicBezTo>
                        <a:pt x="155" y="34"/>
                        <a:pt x="154" y="32"/>
                        <a:pt x="153" y="31"/>
                      </a:cubicBezTo>
                      <a:close/>
                      <a:moveTo>
                        <a:pt x="13" y="183"/>
                      </a:moveTo>
                      <a:cubicBezTo>
                        <a:pt x="13" y="14"/>
                        <a:pt x="13" y="14"/>
                        <a:pt x="13" y="14"/>
                      </a:cubicBezTo>
                      <a:cubicBezTo>
                        <a:pt x="116" y="14"/>
                        <a:pt x="116" y="14"/>
                        <a:pt x="116" y="14"/>
                      </a:cubicBezTo>
                      <a:cubicBezTo>
                        <a:pt x="116" y="35"/>
                        <a:pt x="116" y="35"/>
                        <a:pt x="116" y="35"/>
                      </a:cubicBezTo>
                      <a:cubicBezTo>
                        <a:pt x="116" y="38"/>
                        <a:pt x="118" y="39"/>
                        <a:pt x="120" y="39"/>
                      </a:cubicBezTo>
                      <a:cubicBezTo>
                        <a:pt x="142" y="39"/>
                        <a:pt x="142" y="39"/>
                        <a:pt x="142" y="39"/>
                      </a:cubicBezTo>
                      <a:cubicBezTo>
                        <a:pt x="142" y="183"/>
                        <a:pt x="142" y="183"/>
                        <a:pt x="142" y="183"/>
                      </a:cubicBezTo>
                      <a:lnTo>
                        <a:pt x="13"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grpSp>
        </p:grpSp>
      </p:grpSp>
      <p:grpSp>
        <p:nvGrpSpPr>
          <p:cNvPr id="59" name="组合 58"/>
          <p:cNvGrpSpPr/>
          <p:nvPr/>
        </p:nvGrpSpPr>
        <p:grpSpPr>
          <a:xfrm>
            <a:off x="3845414" y="1129848"/>
            <a:ext cx="4912350" cy="3572579"/>
            <a:chOff x="5818000" y="1843122"/>
            <a:chExt cx="5586883" cy="4050035"/>
          </a:xfrm>
        </p:grpSpPr>
        <p:sp>
          <p:nvSpPr>
            <p:cNvPr id="60" name="圆角矩形 1"/>
            <p:cNvSpPr/>
            <p:nvPr/>
          </p:nvSpPr>
          <p:spPr>
            <a:xfrm>
              <a:off x="5818000" y="1843122"/>
              <a:ext cx="5586883" cy="4050035"/>
            </a:xfrm>
            <a:prstGeom prst="roundRect">
              <a:avLst>
                <a:gd name="adj" fmla="val 5616"/>
              </a:avLst>
            </a:prstGeom>
            <a:noFill/>
            <a:ln>
              <a:solidFill>
                <a:srgbClr val="314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61" name="文本框 31"/>
            <p:cNvSpPr txBox="1"/>
            <p:nvPr/>
          </p:nvSpPr>
          <p:spPr>
            <a:xfrm>
              <a:off x="6089669" y="2026983"/>
              <a:ext cx="5053951" cy="3523983"/>
            </a:xfrm>
            <a:prstGeom prst="rect">
              <a:avLst/>
            </a:prstGeom>
            <a:noFill/>
          </p:spPr>
          <p:txBody>
            <a:bodyPr wrap="square" rtlCol="0">
              <a:spAutoFit/>
            </a:bodyPr>
            <a:lstStyle/>
            <a:p>
              <a:pPr marL="285750" indent="-285750">
                <a:buFont typeface="Wingdings" panose="05000000000000000000" pitchFamily="2" charset="2"/>
                <a:buChar char="q"/>
              </a:pPr>
              <a:r>
                <a:rPr lang="en-US" sz="1400" b="1" i="1" noProof="1">
                  <a:latin typeface="Roboto"/>
                </a:rPr>
                <a:t>Thứ nhất,</a:t>
              </a:r>
              <a:r>
                <a:rPr lang="en-US" sz="1400" noProof="1">
                  <a:latin typeface="Roboto"/>
                </a:rPr>
                <a:t> Chatbot Thư viện UEL sẽ góp phần đáng kể vào việc nâng cao mục tiêu chung về chất lượng của trường.</a:t>
              </a:r>
            </a:p>
            <a:p>
              <a:pPr marL="285750" indent="-285750">
                <a:buFont typeface="Wingdings" panose="05000000000000000000" pitchFamily="2" charset="2"/>
                <a:buChar char="q"/>
              </a:pPr>
              <a:endParaRPr lang="en-US" sz="1400" b="1" i="1" noProof="1">
                <a:latin typeface="Roboto"/>
              </a:endParaRPr>
            </a:p>
            <a:p>
              <a:pPr marL="285750" indent="-285750">
                <a:buFont typeface="Wingdings" panose="05000000000000000000" pitchFamily="2" charset="2"/>
                <a:buChar char="q"/>
              </a:pPr>
              <a:r>
                <a:rPr lang="en-US" sz="1400" b="1" i="1" noProof="1">
                  <a:latin typeface="Roboto"/>
                </a:rPr>
                <a:t>Thứ hai,</a:t>
              </a:r>
              <a:r>
                <a:rPr lang="en-US" sz="1400" noProof="1">
                  <a:latin typeface="Roboto"/>
                </a:rPr>
                <a:t> hiện nay với sự phát triển của công nghệ 4.0, Chatbot đang là nền tảng được ưa chuộng bởi sự tiện lợi, nhanh chóng, tính dễ sử dụng cũng như trải nghiệm người dùng tốt.</a:t>
              </a:r>
            </a:p>
            <a:p>
              <a:pPr marL="285750" indent="-285750">
                <a:buFont typeface="Wingdings" panose="05000000000000000000" pitchFamily="2" charset="2"/>
                <a:buChar char="q"/>
              </a:pPr>
              <a:endParaRPr lang="en-US" sz="1400" b="1" i="1" noProof="1">
                <a:latin typeface="Roboto"/>
              </a:endParaRPr>
            </a:p>
            <a:p>
              <a:pPr marL="285750" indent="-285750">
                <a:buFont typeface="Wingdings" panose="05000000000000000000" pitchFamily="2" charset="2"/>
                <a:buChar char="q"/>
              </a:pPr>
              <a:r>
                <a:rPr lang="en-US" sz="1400" b="1" i="1" noProof="1">
                  <a:latin typeface="Roboto"/>
                </a:rPr>
                <a:t>Thứ ba,</a:t>
              </a:r>
              <a:r>
                <a:rPr lang="en-US" sz="1400" noProof="1">
                  <a:latin typeface="Roboto"/>
                </a:rPr>
                <a:t> Chatbot UEL mà chúng tôi xây dựng có tích hợp đầy đủ các tính năng trên web Thư viện Trường, đặc biệt là có thể đặt mượn trước khi đến lấy và có thể trực tiếp xem thông tin mượn trả mà không phải tốn nhiều bước thực hiện.</a:t>
              </a:r>
            </a:p>
          </p:txBody>
        </p:sp>
      </p:grpSp>
      <p:cxnSp>
        <p:nvCxnSpPr>
          <p:cNvPr id="62" name="直接连接符 61"/>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63" name="文本框 105"/>
          <p:cNvSpPr txBox="1"/>
          <p:nvPr/>
        </p:nvSpPr>
        <p:spPr>
          <a:xfrm>
            <a:off x="484276" y="190860"/>
            <a:ext cx="2980203" cy="369332"/>
          </a:xfrm>
          <a:prstGeom prst="rect">
            <a:avLst/>
          </a:prstGeom>
          <a:noFill/>
        </p:spPr>
        <p:txBody>
          <a:bodyPr wrap="square" rtlCol="0">
            <a:spAutoFit/>
          </a:bodyPr>
          <a:lstStyle/>
          <a:p>
            <a:r>
              <a:rPr lang="en-US" altLang="zh-CN" sz="1800" b="1" dirty="0">
                <a:solidFill>
                  <a:srgbClr val="314865"/>
                </a:solidFill>
                <a:latin typeface="Helvetica" panose="020B0604020202030204" pitchFamily="34" charset="0"/>
                <a:ea typeface="微软雅黑" panose="020B0503020204020204" pitchFamily="34" charset="-122"/>
                <a:sym typeface="Arial" panose="020B0604020202020204" pitchFamily="34" charset="0"/>
              </a:rPr>
              <a:t>ĐÁNH GIÁ TÍNH KHẢ THI</a:t>
            </a:r>
            <a:endParaRPr lang="zh-CN" altLang="en-US" sz="1800" b="1" dirty="0">
              <a:solidFill>
                <a:srgbClr val="314865"/>
              </a:solidFill>
              <a:latin typeface="Helvetica" panose="020B060402020203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189322537"/>
      </p:ext>
    </p:extLst>
  </p:cSld>
  <p:clrMapOvr>
    <a:masterClrMapping/>
  </p:clrMapOvr>
  <mc:AlternateContent xmlns:mc="http://schemas.openxmlformats.org/markup-compatibility/2006" xmlns:p14="http://schemas.microsoft.com/office/powerpoint/2010/main">
    <mc:Choice Requires="p14">
      <p:transition spd="slow" p14:dur="2000" advTm="5360"/>
    </mc:Choice>
    <mc:Fallback xmlns="">
      <p:transition spd="slow" advTm="536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24"/>
          <p:cNvSpPr>
            <a:spLocks noChangeArrowheads="1"/>
          </p:cNvSpPr>
          <p:nvPr/>
        </p:nvSpPr>
        <p:spPr bwMode="auto">
          <a:xfrm>
            <a:off x="536798" y="976625"/>
            <a:ext cx="4660710"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lgn="just">
              <a:lnSpc>
                <a:spcPct val="150000"/>
              </a:lnSpc>
              <a:buFont typeface="Wingdings" panose="05000000000000000000" pitchFamily="2" charset="2"/>
              <a:buChar char="v"/>
            </a:pPr>
            <a:r>
              <a:rPr lang="en-US" sz="1400" noProof="1" smtClean="0">
                <a:latin typeface="Roboto"/>
              </a:rPr>
              <a:t>Bộ </a:t>
            </a:r>
            <a:r>
              <a:rPr lang="en-US" sz="1400" noProof="1">
                <a:latin typeface="Roboto"/>
              </a:rPr>
              <a:t>Intents xây dựng chưa đầy đủ đa dạng các chủ đề.</a:t>
            </a:r>
          </a:p>
          <a:p>
            <a:pPr marL="285750" lvl="0" indent="-285750" algn="just">
              <a:lnSpc>
                <a:spcPct val="150000"/>
              </a:lnSpc>
              <a:buFont typeface="Wingdings" panose="05000000000000000000" pitchFamily="2" charset="2"/>
              <a:buChar char="v"/>
            </a:pPr>
            <a:r>
              <a:rPr lang="en-US" sz="1400" noProof="1" smtClean="0">
                <a:latin typeface="Roboto"/>
              </a:rPr>
              <a:t>Hạn </a:t>
            </a:r>
            <a:r>
              <a:rPr lang="en-US" sz="1400" noProof="1">
                <a:latin typeface="Roboto"/>
              </a:rPr>
              <a:t>chế về thời gian nên chưa triển khai hoàn thiện mô hình Chatbot để đưa vào thử nghiệm.</a:t>
            </a:r>
          </a:p>
          <a:p>
            <a:pPr lvl="0" algn="just">
              <a:lnSpc>
                <a:spcPct val="150000"/>
              </a:lnSpc>
            </a:pPr>
            <a:endParaRPr lang="en-US" sz="1400" noProof="1">
              <a:latin typeface="Roboto"/>
            </a:endParaRPr>
          </a:p>
        </p:txBody>
      </p:sp>
      <p:cxnSp>
        <p:nvCxnSpPr>
          <p:cNvPr id="8" name="直接连接符 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9" name="文本框 105"/>
          <p:cNvSpPr txBox="1"/>
          <p:nvPr/>
        </p:nvSpPr>
        <p:spPr>
          <a:xfrm>
            <a:off x="484277" y="190860"/>
            <a:ext cx="2010316"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HẠN CHẾ</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4331" y="839260"/>
            <a:ext cx="3302690" cy="3833392"/>
          </a:xfrm>
          <a:prstGeom prst="rect">
            <a:avLst/>
          </a:prstGeom>
        </p:spPr>
      </p:pic>
    </p:spTree>
    <p:extLst>
      <p:ext uri="{BB962C8B-B14F-4D97-AF65-F5344CB8AC3E}">
        <p14:creationId xmlns:p14="http://schemas.microsoft.com/office/powerpoint/2010/main" val="3594878211"/>
      </p:ext>
    </p:extLst>
  </p:cSld>
  <p:clrMapOvr>
    <a:masterClrMapping/>
  </p:clrMapOvr>
  <mc:AlternateContent xmlns:mc="http://schemas.openxmlformats.org/markup-compatibility/2006" xmlns:p14="http://schemas.microsoft.com/office/powerpoint/2010/main">
    <mc:Choice Requires="p14">
      <p:transition p14:dur="0" advTm="1560"/>
    </mc:Choice>
    <mc:Fallback xmlns="">
      <p:transition advTm="156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81125" y="1421869"/>
            <a:ext cx="6561653" cy="736045"/>
            <a:chOff x="1898189" y="2451347"/>
            <a:chExt cx="7463076" cy="1052209"/>
          </a:xfrm>
        </p:grpSpPr>
        <p:sp>
          <p:nvSpPr>
            <p:cNvPr id="3" name="圆角矩形 6"/>
            <p:cNvSpPr/>
            <p:nvPr/>
          </p:nvSpPr>
          <p:spPr>
            <a:xfrm>
              <a:off x="1898189" y="2451347"/>
              <a:ext cx="7463076" cy="1052209"/>
            </a:xfrm>
            <a:prstGeom prst="roundRect">
              <a:avLst>
                <a:gd name="adj" fmla="val 11892"/>
              </a:avLst>
            </a:prstGeom>
            <a:solidFill>
              <a:schemeClr val="bg1">
                <a:lumMod val="95000"/>
              </a:schemeClr>
            </a:solidFill>
            <a:ln>
              <a:solidFill>
                <a:srgbClr val="314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latin typeface="Roboto"/>
              </a:endParaRPr>
            </a:p>
          </p:txBody>
        </p:sp>
        <p:sp>
          <p:nvSpPr>
            <p:cNvPr id="4" name="文本框 31"/>
            <p:cNvSpPr txBox="1"/>
            <p:nvPr/>
          </p:nvSpPr>
          <p:spPr>
            <a:xfrm>
              <a:off x="2012201" y="2608401"/>
              <a:ext cx="6188838" cy="747968"/>
            </a:xfrm>
            <a:prstGeom prst="rect">
              <a:avLst/>
            </a:prstGeom>
            <a:noFill/>
          </p:spPr>
          <p:txBody>
            <a:bodyPr wrap="square" rtlCol="0">
              <a:spAutoFit/>
            </a:bodyPr>
            <a:lstStyle/>
            <a:p>
              <a:pPr lvl="0"/>
              <a:r>
                <a:rPr lang="en-US" sz="1400" noProof="1">
                  <a:latin typeface="Roboto"/>
                </a:rPr>
                <a:t>Triển khai Chatbot trên hệ thống Fanpage của Thư viện hoàn thiện để đưa vào thử nghiệm và đánh giá.</a:t>
              </a:r>
            </a:p>
          </p:txBody>
        </p:sp>
      </p:grpSp>
      <p:grpSp>
        <p:nvGrpSpPr>
          <p:cNvPr id="5" name="组合 4"/>
          <p:cNvGrpSpPr/>
          <p:nvPr/>
        </p:nvGrpSpPr>
        <p:grpSpPr>
          <a:xfrm>
            <a:off x="2051546" y="2403533"/>
            <a:ext cx="6561653" cy="736045"/>
            <a:chOff x="2525417" y="3853297"/>
            <a:chExt cx="7463076" cy="1052208"/>
          </a:xfrm>
        </p:grpSpPr>
        <p:sp>
          <p:nvSpPr>
            <p:cNvPr id="6" name="圆角矩形 35"/>
            <p:cNvSpPr/>
            <p:nvPr/>
          </p:nvSpPr>
          <p:spPr>
            <a:xfrm>
              <a:off x="2525417" y="3853297"/>
              <a:ext cx="7463076" cy="1052208"/>
            </a:xfrm>
            <a:prstGeom prst="roundRect">
              <a:avLst>
                <a:gd name="adj" fmla="val 11892"/>
              </a:avLst>
            </a:prstGeom>
            <a:solidFill>
              <a:schemeClr val="bg1">
                <a:lumMod val="95000"/>
              </a:schemeClr>
            </a:solidFill>
            <a:ln>
              <a:solidFill>
                <a:srgbClr val="314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75000"/>
                    <a:lumOff val="25000"/>
                  </a:schemeClr>
                </a:solidFill>
                <a:latin typeface="Roboto"/>
              </a:endParaRPr>
            </a:p>
          </p:txBody>
        </p:sp>
        <p:sp>
          <p:nvSpPr>
            <p:cNvPr id="7" name="文本框 32"/>
            <p:cNvSpPr txBox="1"/>
            <p:nvPr/>
          </p:nvSpPr>
          <p:spPr>
            <a:xfrm>
              <a:off x="2693977" y="4159409"/>
              <a:ext cx="6152520" cy="439980"/>
            </a:xfrm>
            <a:prstGeom prst="rect">
              <a:avLst/>
            </a:prstGeom>
            <a:noFill/>
          </p:spPr>
          <p:txBody>
            <a:bodyPr wrap="square" rtlCol="0">
              <a:spAutoFit/>
            </a:bodyPr>
            <a:lstStyle/>
            <a:p>
              <a:pPr lvl="0"/>
              <a:r>
                <a:rPr lang="en-US" sz="1400" noProof="1">
                  <a:latin typeface="Roboto"/>
                </a:rPr>
                <a:t>Mở rộng từ mô hình Chatbot lên Trợ lí ảo.</a:t>
              </a:r>
            </a:p>
          </p:txBody>
        </p:sp>
      </p:grpSp>
      <p:grpSp>
        <p:nvGrpSpPr>
          <p:cNvPr id="8" name="组合 7"/>
          <p:cNvGrpSpPr/>
          <p:nvPr/>
        </p:nvGrpSpPr>
        <p:grpSpPr>
          <a:xfrm>
            <a:off x="2493927" y="3386818"/>
            <a:ext cx="6561653" cy="736045"/>
            <a:chOff x="3115259" y="5248106"/>
            <a:chExt cx="7463076" cy="1052209"/>
          </a:xfrm>
        </p:grpSpPr>
        <p:sp>
          <p:nvSpPr>
            <p:cNvPr id="9" name="圆角矩形 36"/>
            <p:cNvSpPr/>
            <p:nvPr/>
          </p:nvSpPr>
          <p:spPr>
            <a:xfrm>
              <a:off x="3115259" y="5248106"/>
              <a:ext cx="7463076" cy="1052209"/>
            </a:xfrm>
            <a:prstGeom prst="roundRect">
              <a:avLst>
                <a:gd name="adj" fmla="val 11892"/>
              </a:avLst>
            </a:prstGeom>
            <a:solidFill>
              <a:schemeClr val="bg1">
                <a:lumMod val="95000"/>
              </a:schemeClr>
            </a:solidFill>
            <a:ln>
              <a:solidFill>
                <a:srgbClr val="314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latin typeface="Roboto"/>
              </a:endParaRPr>
            </a:p>
          </p:txBody>
        </p:sp>
        <p:sp>
          <p:nvSpPr>
            <p:cNvPr id="10" name="文本框 33"/>
            <p:cNvSpPr txBox="1"/>
            <p:nvPr/>
          </p:nvSpPr>
          <p:spPr>
            <a:xfrm>
              <a:off x="3206879" y="5394065"/>
              <a:ext cx="7243285" cy="747966"/>
            </a:xfrm>
            <a:prstGeom prst="rect">
              <a:avLst/>
            </a:prstGeom>
            <a:noFill/>
          </p:spPr>
          <p:txBody>
            <a:bodyPr wrap="square" rtlCol="0">
              <a:spAutoFit/>
            </a:bodyPr>
            <a:lstStyle/>
            <a:p>
              <a:pPr lvl="0"/>
              <a:r>
                <a:rPr lang="en-US" sz="1400" noProof="1">
                  <a:latin typeface="Roboto"/>
                </a:rPr>
                <a:t>Triển khai rộng rãi trên quy mô Thư viện Trung tâm Đại học Quốc gia Thành phố Hồ Chí Minh.</a:t>
              </a:r>
            </a:p>
          </p:txBody>
        </p:sp>
      </p:grpSp>
      <p:sp>
        <p:nvSpPr>
          <p:cNvPr id="28" name="任意多边形 30"/>
          <p:cNvSpPr/>
          <p:nvPr/>
        </p:nvSpPr>
        <p:spPr>
          <a:xfrm>
            <a:off x="7222929" y="1835966"/>
            <a:ext cx="772421" cy="566036"/>
          </a:xfrm>
          <a:custGeom>
            <a:avLst/>
            <a:gdLst>
              <a:gd name="connsiteX0" fmla="*/ 0 w 792480"/>
              <a:gd name="connsiteY0" fmla="*/ 435864 h 792480"/>
              <a:gd name="connsiteX1" fmla="*/ 178308 w 792480"/>
              <a:gd name="connsiteY1" fmla="*/ 435864 h 792480"/>
              <a:gd name="connsiteX2" fmla="*/ 178308 w 792480"/>
              <a:gd name="connsiteY2" fmla="*/ 0 h 792480"/>
              <a:gd name="connsiteX3" fmla="*/ 614172 w 792480"/>
              <a:gd name="connsiteY3" fmla="*/ 0 h 792480"/>
              <a:gd name="connsiteX4" fmla="*/ 614172 w 792480"/>
              <a:gd name="connsiteY4" fmla="*/ 435864 h 792480"/>
              <a:gd name="connsiteX5" fmla="*/ 792480 w 792480"/>
              <a:gd name="connsiteY5" fmla="*/ 435864 h 792480"/>
              <a:gd name="connsiteX6" fmla="*/ 396240 w 792480"/>
              <a:gd name="connsiteY6" fmla="*/ 792480 h 792480"/>
              <a:gd name="connsiteX7" fmla="*/ 0 w 792480"/>
              <a:gd name="connsiteY7" fmla="*/ 435864 h 79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792480">
                <a:moveTo>
                  <a:pt x="0" y="435864"/>
                </a:moveTo>
                <a:lnTo>
                  <a:pt x="178308" y="435864"/>
                </a:lnTo>
                <a:lnTo>
                  <a:pt x="178308" y="0"/>
                </a:lnTo>
                <a:lnTo>
                  <a:pt x="614172" y="0"/>
                </a:lnTo>
                <a:lnTo>
                  <a:pt x="614172" y="435864"/>
                </a:lnTo>
                <a:lnTo>
                  <a:pt x="792480" y="435864"/>
                </a:lnTo>
                <a:lnTo>
                  <a:pt x="396240" y="792480"/>
                </a:lnTo>
                <a:lnTo>
                  <a:pt x="0" y="435864"/>
                </a:lnTo>
                <a:close/>
              </a:path>
            </a:pathLst>
          </a:custGeom>
          <a:solidFill>
            <a:srgbClr val="314865"/>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68021" tIns="34290" rIns="168021" bIns="181394" numCol="1" spcCol="953" anchor="ctr" anchorCtr="0">
            <a:noAutofit/>
          </a:bodyPr>
          <a:lstStyle/>
          <a:p>
            <a:pPr algn="ctr" defTabSz="1200150">
              <a:lnSpc>
                <a:spcPct val="90000"/>
              </a:lnSpc>
              <a:spcBef>
                <a:spcPct val="0"/>
              </a:spcBef>
              <a:spcAft>
                <a:spcPct val="35000"/>
              </a:spcAft>
            </a:pPr>
            <a:endParaRPr lang="zh-CN" altLang="en-US" sz="2700">
              <a:latin typeface="Helvetica" panose="020B0604020202030204" pitchFamily="34" charset="0"/>
            </a:endParaRPr>
          </a:p>
        </p:txBody>
      </p:sp>
      <p:sp>
        <p:nvSpPr>
          <p:cNvPr id="29" name="任意多边形 31"/>
          <p:cNvSpPr/>
          <p:nvPr/>
        </p:nvSpPr>
        <p:spPr>
          <a:xfrm>
            <a:off x="7646458" y="2820361"/>
            <a:ext cx="772421" cy="566036"/>
          </a:xfrm>
          <a:custGeom>
            <a:avLst/>
            <a:gdLst>
              <a:gd name="connsiteX0" fmla="*/ 0 w 792480"/>
              <a:gd name="connsiteY0" fmla="*/ 435864 h 792480"/>
              <a:gd name="connsiteX1" fmla="*/ 178308 w 792480"/>
              <a:gd name="connsiteY1" fmla="*/ 435864 h 792480"/>
              <a:gd name="connsiteX2" fmla="*/ 178308 w 792480"/>
              <a:gd name="connsiteY2" fmla="*/ 0 h 792480"/>
              <a:gd name="connsiteX3" fmla="*/ 614172 w 792480"/>
              <a:gd name="connsiteY3" fmla="*/ 0 h 792480"/>
              <a:gd name="connsiteX4" fmla="*/ 614172 w 792480"/>
              <a:gd name="connsiteY4" fmla="*/ 435864 h 792480"/>
              <a:gd name="connsiteX5" fmla="*/ 792480 w 792480"/>
              <a:gd name="connsiteY5" fmla="*/ 435864 h 792480"/>
              <a:gd name="connsiteX6" fmla="*/ 396240 w 792480"/>
              <a:gd name="connsiteY6" fmla="*/ 792480 h 792480"/>
              <a:gd name="connsiteX7" fmla="*/ 0 w 792480"/>
              <a:gd name="connsiteY7" fmla="*/ 435864 h 79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792480">
                <a:moveTo>
                  <a:pt x="0" y="435864"/>
                </a:moveTo>
                <a:lnTo>
                  <a:pt x="178308" y="435864"/>
                </a:lnTo>
                <a:lnTo>
                  <a:pt x="178308" y="0"/>
                </a:lnTo>
                <a:lnTo>
                  <a:pt x="614172" y="0"/>
                </a:lnTo>
                <a:lnTo>
                  <a:pt x="614172" y="435864"/>
                </a:lnTo>
                <a:lnTo>
                  <a:pt x="792480" y="435864"/>
                </a:lnTo>
                <a:lnTo>
                  <a:pt x="396240" y="792480"/>
                </a:lnTo>
                <a:lnTo>
                  <a:pt x="0" y="435864"/>
                </a:lnTo>
                <a:close/>
              </a:path>
            </a:pathLst>
          </a:custGeom>
          <a:solidFill>
            <a:srgbClr val="314865"/>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68021" tIns="34290" rIns="168021" bIns="181394" numCol="1" spcCol="953" anchor="ctr" anchorCtr="0">
            <a:noAutofit/>
          </a:bodyPr>
          <a:lstStyle/>
          <a:p>
            <a:pPr algn="ctr" defTabSz="1200150">
              <a:lnSpc>
                <a:spcPct val="90000"/>
              </a:lnSpc>
              <a:spcBef>
                <a:spcPct val="0"/>
              </a:spcBef>
              <a:spcAft>
                <a:spcPct val="35000"/>
              </a:spcAft>
            </a:pPr>
            <a:endParaRPr lang="zh-CN" altLang="en-US" sz="2700">
              <a:latin typeface="Helvetica" panose="020B0604020202030204" pitchFamily="34" charset="0"/>
            </a:endParaRPr>
          </a:p>
        </p:txBody>
      </p:sp>
      <p:cxnSp>
        <p:nvCxnSpPr>
          <p:cNvPr id="30" name="直接连接符 29"/>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31" name="文本框 105"/>
          <p:cNvSpPr txBox="1"/>
          <p:nvPr/>
        </p:nvSpPr>
        <p:spPr>
          <a:xfrm>
            <a:off x="484277" y="190860"/>
            <a:ext cx="2798010"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HƯỚNG PHÁT TRIỂN</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pic>
        <p:nvPicPr>
          <p:cNvPr id="32" name="Picture 6" descr="Make it happen positivity attitude possible graphic words Free Phot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6" y="2972767"/>
            <a:ext cx="2037250" cy="2134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795205"/>
      </p:ext>
    </p:extLst>
  </p:cSld>
  <p:clrMapOvr>
    <a:masterClrMapping/>
  </p:clrMapOvr>
  <mc:AlternateContent xmlns:mc="http://schemas.openxmlformats.org/markup-compatibility/2006" xmlns:p14="http://schemas.microsoft.com/office/powerpoint/2010/main">
    <mc:Choice Requires="p14">
      <p:transition p14:dur="0" advTm="4743"/>
    </mc:Choice>
    <mc:Fallback xmlns="">
      <p:transition advTm="474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0" y="0"/>
            <a:ext cx="9144000" cy="5143501"/>
          </a:xfrm>
          <a:custGeom>
            <a:avLst/>
            <a:gdLst>
              <a:gd name="connsiteX0" fmla="*/ 0 w 12192000"/>
              <a:gd name="connsiteY0" fmla="*/ 0 h 5943600"/>
              <a:gd name="connsiteX1" fmla="*/ 12192000 w 12192000"/>
              <a:gd name="connsiteY1" fmla="*/ 0 h 5943600"/>
              <a:gd name="connsiteX2" fmla="*/ 12192000 w 12192000"/>
              <a:gd name="connsiteY2" fmla="*/ 5943600 h 5943600"/>
              <a:gd name="connsiteX3" fmla="*/ 0 w 12192000"/>
              <a:gd name="connsiteY3" fmla="*/ 5943600 h 5943600"/>
              <a:gd name="connsiteX4" fmla="*/ 0 w 12192000"/>
              <a:gd name="connsiteY4" fmla="*/ 0 h 5943600"/>
              <a:gd name="connsiteX0" fmla="*/ 0 w 12192000"/>
              <a:gd name="connsiteY0" fmla="*/ 0 h 5943600"/>
              <a:gd name="connsiteX1" fmla="*/ 10000343 w 12192000"/>
              <a:gd name="connsiteY1" fmla="*/ 1233714 h 5943600"/>
              <a:gd name="connsiteX2" fmla="*/ 12192000 w 12192000"/>
              <a:gd name="connsiteY2" fmla="*/ 5943600 h 5943600"/>
              <a:gd name="connsiteX3" fmla="*/ 0 w 12192000"/>
              <a:gd name="connsiteY3" fmla="*/ 5943600 h 5943600"/>
              <a:gd name="connsiteX4" fmla="*/ 0 w 12192000"/>
              <a:gd name="connsiteY4" fmla="*/ 0 h 5943600"/>
              <a:gd name="connsiteX0" fmla="*/ 0 w 12192000"/>
              <a:gd name="connsiteY0" fmla="*/ 0 h 5943600"/>
              <a:gd name="connsiteX1" fmla="*/ 10537372 w 12192000"/>
              <a:gd name="connsiteY1" fmla="*/ 1623664 h 5943600"/>
              <a:gd name="connsiteX2" fmla="*/ 12192000 w 12192000"/>
              <a:gd name="connsiteY2" fmla="*/ 5943600 h 5943600"/>
              <a:gd name="connsiteX3" fmla="*/ 0 w 12192000"/>
              <a:gd name="connsiteY3" fmla="*/ 5943600 h 5943600"/>
              <a:gd name="connsiteX4" fmla="*/ 0 w 12192000"/>
              <a:gd name="connsiteY4" fmla="*/ 0 h 594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943600">
                <a:moveTo>
                  <a:pt x="0" y="0"/>
                </a:moveTo>
                <a:lnTo>
                  <a:pt x="10537372" y="1623664"/>
                </a:lnTo>
                <a:lnTo>
                  <a:pt x="12192000" y="5943600"/>
                </a:lnTo>
                <a:lnTo>
                  <a:pt x="0" y="5943600"/>
                </a:lnTo>
                <a:lnTo>
                  <a:pt x="0" y="0"/>
                </a:lnTo>
                <a:close/>
              </a:path>
            </a:pathLst>
          </a:cu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Helvetica" panose="020B0604020202030204" pitchFamily="34" charset="0"/>
              <a:ea typeface="微软雅黑" pitchFamily="34" charset="-122"/>
            </a:endParaRPr>
          </a:p>
        </p:txBody>
      </p:sp>
      <p:sp>
        <p:nvSpPr>
          <p:cNvPr id="5" name="等腰三角形 4"/>
          <p:cNvSpPr/>
          <p:nvPr/>
        </p:nvSpPr>
        <p:spPr>
          <a:xfrm>
            <a:off x="7037887" y="1400175"/>
            <a:ext cx="2111828" cy="3743326"/>
          </a:xfrm>
          <a:prstGeom prst="triangle">
            <a:avLst>
              <a:gd name="adj" fmla="val 41044"/>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Helvetica" panose="020B0604020202030204" pitchFamily="34" charset="0"/>
              <a:ea typeface="微软雅黑" pitchFamily="34" charset="-122"/>
            </a:endParaRPr>
          </a:p>
        </p:txBody>
      </p:sp>
      <p:sp>
        <p:nvSpPr>
          <p:cNvPr id="6" name="矩形 6"/>
          <p:cNvSpPr/>
          <p:nvPr/>
        </p:nvSpPr>
        <p:spPr>
          <a:xfrm>
            <a:off x="7851337" y="1"/>
            <a:ext cx="1292663" cy="664028"/>
          </a:xfrm>
          <a:custGeom>
            <a:avLst/>
            <a:gdLst>
              <a:gd name="connsiteX0" fmla="*/ 0 w 1723550"/>
              <a:gd name="connsiteY0" fmla="*/ 0 h 885371"/>
              <a:gd name="connsiteX1" fmla="*/ 1723550 w 1723550"/>
              <a:gd name="connsiteY1" fmla="*/ 0 h 885371"/>
              <a:gd name="connsiteX2" fmla="*/ 1723550 w 1723550"/>
              <a:gd name="connsiteY2" fmla="*/ 885371 h 885371"/>
              <a:gd name="connsiteX3" fmla="*/ 0 w 1723550"/>
              <a:gd name="connsiteY3" fmla="*/ 885371 h 885371"/>
              <a:gd name="connsiteX4" fmla="*/ 0 w 1723550"/>
              <a:gd name="connsiteY4" fmla="*/ 0 h 885371"/>
              <a:gd name="connsiteX0" fmla="*/ 0 w 1723550"/>
              <a:gd name="connsiteY0" fmla="*/ 0 h 885371"/>
              <a:gd name="connsiteX1" fmla="*/ 1723550 w 1723550"/>
              <a:gd name="connsiteY1" fmla="*/ 0 h 885371"/>
              <a:gd name="connsiteX2" fmla="*/ 1723550 w 1723550"/>
              <a:gd name="connsiteY2" fmla="*/ 885371 h 885371"/>
              <a:gd name="connsiteX3" fmla="*/ 1451428 w 1723550"/>
              <a:gd name="connsiteY3" fmla="*/ 275771 h 885371"/>
              <a:gd name="connsiteX4" fmla="*/ 0 w 1723550"/>
              <a:gd name="connsiteY4" fmla="*/ 0 h 885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550" h="885371">
                <a:moveTo>
                  <a:pt x="0" y="0"/>
                </a:moveTo>
                <a:lnTo>
                  <a:pt x="1723550" y="0"/>
                </a:lnTo>
                <a:lnTo>
                  <a:pt x="1723550" y="885371"/>
                </a:lnTo>
                <a:lnTo>
                  <a:pt x="1451428" y="275771"/>
                </a:lnTo>
                <a:lnTo>
                  <a:pt x="0" y="0"/>
                </a:lnTo>
                <a:close/>
              </a:path>
            </a:pathLst>
          </a:cu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Helvetica" panose="020B0604020202030204" pitchFamily="34" charset="0"/>
              <a:ea typeface="微软雅黑" pitchFamily="34" charset="-122"/>
            </a:endParaRPr>
          </a:p>
        </p:txBody>
      </p:sp>
      <p:sp>
        <p:nvSpPr>
          <p:cNvPr id="7" name="矩形 6"/>
          <p:cNvSpPr/>
          <p:nvPr/>
        </p:nvSpPr>
        <p:spPr>
          <a:xfrm>
            <a:off x="777481" y="2205443"/>
            <a:ext cx="6082114" cy="1938992"/>
          </a:xfrm>
          <a:prstGeom prst="rect">
            <a:avLst/>
          </a:prstGeom>
          <a:noFill/>
        </p:spPr>
        <p:txBody>
          <a:bodyPr wrap="non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altLang="zh-CN" sz="6000" dirty="0">
                <a:ln>
                  <a:prstDash val="solid"/>
                </a:ln>
                <a:solidFill>
                  <a:schemeClr val="bg1"/>
                </a:solidFill>
                <a:latin typeface="Helvetica" panose="020B0604020202030204" pitchFamily="34" charset="0"/>
                <a:ea typeface="微软雅黑" pitchFamily="34" charset="-122"/>
              </a:rPr>
              <a:t>THANK YOU</a:t>
            </a:r>
          </a:p>
          <a:p>
            <a:pPr algn="ctr"/>
            <a:r>
              <a:rPr lang="en-US" altLang="zh-CN" sz="6000" dirty="0">
                <a:ln>
                  <a:prstDash val="solid"/>
                </a:ln>
                <a:solidFill>
                  <a:schemeClr val="bg1"/>
                </a:solidFill>
                <a:latin typeface="Helvetica" panose="020B0604020202030204" pitchFamily="34" charset="0"/>
                <a:ea typeface="微软雅黑" pitchFamily="34" charset="-122"/>
              </a:rPr>
              <a:t>FOR LISTENING</a:t>
            </a:r>
            <a:endParaRPr lang="zh-CN" altLang="en-US" sz="6000" dirty="0">
              <a:ln>
                <a:prstDash val="solid"/>
              </a:ln>
              <a:solidFill>
                <a:schemeClr val="bg1"/>
              </a:solidFill>
              <a:latin typeface="Helvetica" panose="020B0604020202030204" pitchFamily="34" charset="0"/>
              <a:ea typeface="微软雅黑" pitchFamily="34" charset="-122"/>
            </a:endParaRPr>
          </a:p>
        </p:txBody>
      </p:sp>
      <p:cxnSp>
        <p:nvCxnSpPr>
          <p:cNvPr id="13" name="直接连接符 12"/>
          <p:cNvCxnSpPr/>
          <p:nvPr/>
        </p:nvCxnSpPr>
        <p:spPr>
          <a:xfrm>
            <a:off x="3037840" y="-162560"/>
            <a:ext cx="6532880" cy="102616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869064"/>
      </p:ext>
    </p:extLst>
  </p:cSld>
  <p:clrMapOvr>
    <a:masterClrMapping/>
  </p:clrMapOvr>
  <mc:AlternateContent xmlns:mc="http://schemas.openxmlformats.org/markup-compatibility/2006" xmlns:p14="http://schemas.microsoft.com/office/powerpoint/2010/main">
    <mc:Choice Requires="p14">
      <p:transition p14:dur="0" advClick="0" advTm="2976"/>
    </mc:Choice>
    <mc:Fallback xmlns="">
      <p:transition advClick="0" advTm="2976"/>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258"/>
          <p:cNvSpPr>
            <a:spLocks noChangeArrowheads="1"/>
          </p:cNvSpPr>
          <p:nvPr/>
        </p:nvSpPr>
        <p:spPr bwMode="auto">
          <a:xfrm>
            <a:off x="2036111" y="2322584"/>
            <a:ext cx="4730449" cy="1039240"/>
          </a:xfrm>
          <a:prstGeom prst="roundRect">
            <a:avLst>
              <a:gd name="adj" fmla="val 50000"/>
            </a:avLst>
          </a:prstGeom>
          <a:solidFill>
            <a:srgbClr val="314865"/>
          </a:solidFill>
          <a:ln w="34925">
            <a:solidFill>
              <a:schemeClr val="bg1"/>
            </a:solidFill>
            <a:round/>
            <a:headEnd/>
            <a:tailEnd/>
          </a:ln>
        </p:spPr>
        <p:txBody>
          <a:bodyPr anchor="ctr"/>
          <a:lstStyle/>
          <a:p>
            <a:pPr algn="ctr"/>
            <a:endParaRPr lang="zh-CN" altLang="zh-CN" sz="1600" dirty="0">
              <a:solidFill>
                <a:srgbClr val="FFFFFF"/>
              </a:solidFill>
              <a:latin typeface="Roboto"/>
              <a:ea typeface="微软雅黑" pitchFamily="34" charset="-122"/>
              <a:sym typeface="宋体" pitchFamily="2" charset="-122"/>
            </a:endParaRPr>
          </a:p>
        </p:txBody>
      </p:sp>
      <p:sp>
        <p:nvSpPr>
          <p:cNvPr id="5" name="Text Box 39"/>
          <p:cNvSpPr>
            <a:spLocks noChangeArrowheads="1"/>
          </p:cNvSpPr>
          <p:nvPr/>
        </p:nvSpPr>
        <p:spPr bwMode="auto">
          <a:xfrm>
            <a:off x="2972723" y="-305347"/>
            <a:ext cx="2879436" cy="2884251"/>
          </a:xfrm>
          <a:prstGeom prst="rect">
            <a:avLst/>
          </a:prstGeom>
          <a:noFill/>
          <a:ln w="9525">
            <a:noFill/>
            <a:miter lim="800000"/>
            <a:headEnd/>
            <a:tailEnd/>
          </a:ln>
        </p:spPr>
        <p:txBody>
          <a:bodyPr wrap="square">
            <a:spAutoFit/>
          </a:bodyPr>
          <a:lstStyle/>
          <a:p>
            <a:pPr algn="ctr">
              <a:lnSpc>
                <a:spcPct val="150000"/>
              </a:lnSpc>
            </a:pPr>
            <a:r>
              <a:rPr lang="en-US" altLang="zh-CN" sz="13800" dirty="0">
                <a:solidFill>
                  <a:srgbClr val="314865"/>
                </a:solidFill>
                <a:latin typeface="Roboto"/>
                <a:ea typeface="文鼎弹簧体" panose="020B0602010101010101" pitchFamily="33" charset="-122"/>
                <a:sym typeface="微软雅黑" pitchFamily="34" charset="-122"/>
              </a:rPr>
              <a:t>1</a:t>
            </a:r>
            <a:endParaRPr lang="zh-CN" altLang="en-US" sz="6000" dirty="0">
              <a:solidFill>
                <a:srgbClr val="314865"/>
              </a:solidFill>
              <a:latin typeface="Roboto"/>
              <a:ea typeface="文鼎弹簧体" panose="020B0602010101010101" pitchFamily="33" charset="-122"/>
            </a:endParaRPr>
          </a:p>
        </p:txBody>
      </p:sp>
      <p:sp>
        <p:nvSpPr>
          <p:cNvPr id="6" name="Text Box 39"/>
          <p:cNvSpPr>
            <a:spLocks noChangeArrowheads="1"/>
          </p:cNvSpPr>
          <p:nvPr/>
        </p:nvSpPr>
        <p:spPr bwMode="auto">
          <a:xfrm>
            <a:off x="2288206" y="2401777"/>
            <a:ext cx="4248471" cy="742511"/>
          </a:xfrm>
          <a:prstGeom prst="rect">
            <a:avLst/>
          </a:prstGeom>
          <a:noFill/>
          <a:ln w="9525">
            <a:noFill/>
            <a:miter lim="800000"/>
            <a:headEnd/>
            <a:tailEnd/>
          </a:ln>
        </p:spPr>
        <p:txBody>
          <a:bodyPr wrap="square">
            <a:spAutoFit/>
          </a:bodyPr>
          <a:lstStyle/>
          <a:p>
            <a:pPr algn="ctr">
              <a:lnSpc>
                <a:spcPct val="150000"/>
              </a:lnSpc>
              <a:buClr>
                <a:schemeClr val="tx1"/>
              </a:buClr>
            </a:pPr>
            <a:r>
              <a:rPr lang="en-US" sz="3200" b="1" dirty="0">
                <a:solidFill>
                  <a:schemeClr val="bg1"/>
                </a:solidFill>
                <a:latin typeface="Roboto"/>
                <a:ea typeface="微软雅黑" panose="020B0503020204020204" pitchFamily="34" charset="-122"/>
                <a:cs typeface="Times New Roman" panose="02020603050405020304" pitchFamily="18" charset="0"/>
              </a:rPr>
              <a:t>GIỚI THIỆU ĐỀ TÀI</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5772" y="1050825"/>
            <a:ext cx="1272774" cy="1133416"/>
          </a:xfrm>
          <a:prstGeom prst="rect">
            <a:avLst/>
          </a:prstGeom>
        </p:spPr>
      </p:pic>
    </p:spTree>
    <p:extLst>
      <p:ext uri="{BB962C8B-B14F-4D97-AF65-F5344CB8AC3E}">
        <p14:creationId xmlns:p14="http://schemas.microsoft.com/office/powerpoint/2010/main" val="3080002590"/>
      </p:ext>
    </p:extLst>
  </p:cSld>
  <p:clrMapOvr>
    <a:masterClrMapping/>
  </p:clrMapOvr>
  <mc:AlternateContent xmlns:mc="http://schemas.openxmlformats.org/markup-compatibility/2006" xmlns:p14="http://schemas.microsoft.com/office/powerpoint/2010/main">
    <mc:Choice Requires="p14">
      <p:transition p14:dur="0" advClick="0" advTm="4414"/>
    </mc:Choice>
    <mc:Fallback xmlns="">
      <p:transition advClick="0" advTm="4414"/>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13a6939-0b0d-4505-a740-48076fef4bb6">
            <a:extLst>
              <a:ext uri="{FF2B5EF4-FFF2-40B4-BE49-F238E27FC236}">
                <a16:creationId xmlns:a16="http://schemas.microsoft.com/office/drawing/2014/main" id="{10470E9E-2851-461F-A809-FBE8215ABD9A}"/>
              </a:ext>
            </a:extLst>
          </p:cNvPr>
          <p:cNvGrpSpPr>
            <a:grpSpLocks noChangeAspect="1"/>
          </p:cNvGrpSpPr>
          <p:nvPr/>
        </p:nvGrpSpPr>
        <p:grpSpPr>
          <a:xfrm>
            <a:off x="663382" y="1152259"/>
            <a:ext cx="7849556" cy="2918984"/>
            <a:chOff x="789902" y="1782070"/>
            <a:chExt cx="10125364" cy="3934323"/>
          </a:xfrm>
        </p:grpSpPr>
        <p:sp>
          <p:nvSpPr>
            <p:cNvPr id="4" name="Diamond 1">
              <a:extLst>
                <a:ext uri="{FF2B5EF4-FFF2-40B4-BE49-F238E27FC236}">
                  <a16:creationId xmlns:a16="http://schemas.microsoft.com/office/drawing/2014/main" id="{30D1BE3D-9501-4CE4-BCDE-1CECCEF819D1}"/>
                </a:ext>
              </a:extLst>
            </p:cNvPr>
            <p:cNvSpPr/>
            <p:nvPr/>
          </p:nvSpPr>
          <p:spPr>
            <a:xfrm>
              <a:off x="4516794" y="3390140"/>
              <a:ext cx="1210894" cy="1210893"/>
            </a:xfrm>
            <a:prstGeom prst="diamond">
              <a:avLst/>
            </a:prstGeom>
            <a:solidFill>
              <a:srgbClr val="314865"/>
            </a:solidFill>
            <a:ln>
              <a:noFill/>
            </a:ln>
            <a:effectLst>
              <a:outerShdw blurRad="254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Roboto"/>
                <a:ea typeface="Source Han Sans K Bold" panose="020B0800000000000000" pitchFamily="34" charset="-128"/>
                <a:sym typeface="Source Han Sans K Bold" panose="020B0800000000000000" pitchFamily="34" charset="-128"/>
              </a:endParaRPr>
            </a:p>
          </p:txBody>
        </p:sp>
        <p:sp>
          <p:nvSpPr>
            <p:cNvPr id="5" name="Diamond 2">
              <a:extLst>
                <a:ext uri="{FF2B5EF4-FFF2-40B4-BE49-F238E27FC236}">
                  <a16:creationId xmlns:a16="http://schemas.microsoft.com/office/drawing/2014/main" id="{5BC06603-9B20-4398-B91B-C9CBE86DAFFB}"/>
                </a:ext>
              </a:extLst>
            </p:cNvPr>
            <p:cNvSpPr/>
            <p:nvPr/>
          </p:nvSpPr>
          <p:spPr>
            <a:xfrm>
              <a:off x="6312024" y="3390140"/>
              <a:ext cx="1206364" cy="1109480"/>
            </a:xfrm>
            <a:prstGeom prst="diamond">
              <a:avLst/>
            </a:prstGeom>
            <a:solidFill>
              <a:srgbClr val="314865"/>
            </a:solidFill>
            <a:ln>
              <a:noFill/>
            </a:ln>
            <a:effectLst>
              <a:outerShdw blurRad="254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Roboto"/>
                <a:ea typeface="Source Han Sans K Bold" panose="020B0800000000000000" pitchFamily="34" charset="-128"/>
                <a:sym typeface="Source Han Sans K Bold" panose="020B0800000000000000" pitchFamily="34" charset="-128"/>
              </a:endParaRPr>
            </a:p>
          </p:txBody>
        </p:sp>
        <p:cxnSp>
          <p:nvCxnSpPr>
            <p:cNvPr id="6" name="Connector: Elbow 3">
              <a:extLst>
                <a:ext uri="{FF2B5EF4-FFF2-40B4-BE49-F238E27FC236}">
                  <a16:creationId xmlns:a16="http://schemas.microsoft.com/office/drawing/2014/main" id="{CA21783F-8EA0-4E74-8D7E-8057B458A5E4}"/>
                </a:ext>
              </a:extLst>
            </p:cNvPr>
            <p:cNvCxnSpPr>
              <a:cxnSpLocks/>
              <a:stCxn id="4" idx="0"/>
              <a:endCxn id="5" idx="0"/>
            </p:cNvCxnSpPr>
            <p:nvPr/>
          </p:nvCxnSpPr>
          <p:spPr>
            <a:xfrm rot="5400000" flipH="1" flipV="1">
              <a:off x="6018360" y="2493658"/>
              <a:ext cx="16933" cy="1792965"/>
            </a:xfrm>
            <a:prstGeom prst="bentConnector3">
              <a:avLst>
                <a:gd name="adj1" fmla="val 1800000"/>
              </a:avLst>
            </a:prstGeom>
            <a:ln w="19050">
              <a:solidFill>
                <a:schemeClr val="bg1">
                  <a:lumMod val="75000"/>
                </a:schemeClr>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7" name="Connector: Elbow 14">
              <a:extLst>
                <a:ext uri="{FF2B5EF4-FFF2-40B4-BE49-F238E27FC236}">
                  <a16:creationId xmlns:a16="http://schemas.microsoft.com/office/drawing/2014/main" id="{F486D9D2-F62D-4633-92A5-73CB2DF80F97}"/>
                </a:ext>
              </a:extLst>
            </p:cNvPr>
            <p:cNvCxnSpPr>
              <a:cxnSpLocks/>
              <a:stCxn id="4" idx="2"/>
              <a:endCxn id="5" idx="2"/>
            </p:cNvCxnSpPr>
            <p:nvPr/>
          </p:nvCxnSpPr>
          <p:spPr>
            <a:xfrm rot="5400000" flipH="1" flipV="1">
              <a:off x="5968017" y="3653844"/>
              <a:ext cx="101413" cy="1792965"/>
            </a:xfrm>
            <a:prstGeom prst="bentConnector3">
              <a:avLst>
                <a:gd name="adj1" fmla="val -300552"/>
              </a:avLst>
            </a:prstGeom>
            <a:ln w="19050">
              <a:solidFill>
                <a:schemeClr val="bg1">
                  <a:lumMod val="75000"/>
                </a:schemeClr>
              </a:solidFill>
              <a:prstDash val="dash"/>
              <a:headEnd type="triangle" w="lg" len="med"/>
              <a:tailEnd type="none"/>
            </a:ln>
          </p:spPr>
          <p:style>
            <a:lnRef idx="1">
              <a:schemeClr val="accent1"/>
            </a:lnRef>
            <a:fillRef idx="0">
              <a:schemeClr val="accent1"/>
            </a:fillRef>
            <a:effectRef idx="0">
              <a:schemeClr val="accent1"/>
            </a:effectRef>
            <a:fontRef idx="minor">
              <a:schemeClr val="tx1"/>
            </a:fontRef>
          </p:style>
        </p:cxnSp>
        <p:grpSp>
          <p:nvGrpSpPr>
            <p:cNvPr id="8" name="Group 6">
              <a:extLst>
                <a:ext uri="{FF2B5EF4-FFF2-40B4-BE49-F238E27FC236}">
                  <a16:creationId xmlns:a16="http://schemas.microsoft.com/office/drawing/2014/main" id="{462DD000-D8B0-4F42-AA62-FC413DE27154}"/>
                </a:ext>
              </a:extLst>
            </p:cNvPr>
            <p:cNvGrpSpPr/>
            <p:nvPr/>
          </p:nvGrpSpPr>
          <p:grpSpPr>
            <a:xfrm>
              <a:off x="7667704" y="1782070"/>
              <a:ext cx="3247562" cy="3095413"/>
              <a:chOff x="7667704" y="1782070"/>
              <a:chExt cx="3247562" cy="3095413"/>
            </a:xfrm>
          </p:grpSpPr>
          <p:sp>
            <p:nvSpPr>
              <p:cNvPr id="20" name="Rectangle 17">
                <a:extLst>
                  <a:ext uri="{FF2B5EF4-FFF2-40B4-BE49-F238E27FC236}">
                    <a16:creationId xmlns:a16="http://schemas.microsoft.com/office/drawing/2014/main" id="{46659618-77D2-4099-AF49-702E729D627F}"/>
                  </a:ext>
                </a:extLst>
              </p:cNvPr>
              <p:cNvSpPr/>
              <p:nvPr/>
            </p:nvSpPr>
            <p:spPr>
              <a:xfrm>
                <a:off x="7667704" y="1885866"/>
                <a:ext cx="3247562" cy="2991617"/>
              </a:xfrm>
              <a:prstGeom prst="rect">
                <a:avLst/>
              </a:prstGeom>
            </p:spPr>
            <p:txBody>
              <a:bodyPr wrap="square" lIns="0" tIns="0" rIns="0" bIns="0">
                <a:noAutofit/>
              </a:bodyPr>
              <a:lstStyle/>
              <a:p>
                <a:pPr algn="just">
                  <a:lnSpc>
                    <a:spcPct val="150000"/>
                  </a:lnSpc>
                  <a:defRPr/>
                </a:pPr>
                <a:endParaRPr lang="en-US" sz="1400" dirty="0">
                  <a:solidFill>
                    <a:srgbClr val="314865"/>
                  </a:solidFill>
                  <a:latin typeface="Roboto"/>
                  <a:ea typeface="Roboto" pitchFamily="2" charset="0"/>
                </a:endParaRPr>
              </a:p>
              <a:p>
                <a:pPr marL="171450" indent="-171450" algn="just">
                  <a:lnSpc>
                    <a:spcPct val="150000"/>
                  </a:lnSpc>
                  <a:buFont typeface="Wingdings" panose="05000000000000000000" pitchFamily="2" charset="2"/>
                  <a:buChar char="v"/>
                  <a:defRPr/>
                </a:pPr>
                <a:r>
                  <a:rPr lang="en-US" sz="1400" noProof="1">
                    <a:solidFill>
                      <a:srgbClr val="314865"/>
                    </a:solidFill>
                    <a:latin typeface="Roboto"/>
                    <a:ea typeface="Roboto" pitchFamily="2" charset="0"/>
                  </a:rPr>
                  <a:t>Hỗ trợ tư vấn sinh viên tra cứu thư viện trực tuyến, hỗ trợ giải đáp thắc mắc, tìm kiếm tài liệu thư viện một cách nhanh chóng và chính xác</a:t>
                </a:r>
              </a:p>
              <a:p>
                <a:pPr marL="171450" indent="-171450" algn="just">
                  <a:lnSpc>
                    <a:spcPct val="150000"/>
                  </a:lnSpc>
                  <a:buFont typeface="Wingdings" panose="05000000000000000000" pitchFamily="2" charset="2"/>
                  <a:buChar char="v"/>
                  <a:defRPr/>
                </a:pPr>
                <a:r>
                  <a:rPr lang="en-US" sz="1400" noProof="1">
                    <a:solidFill>
                      <a:srgbClr val="314865"/>
                    </a:solidFill>
                    <a:latin typeface="Roboto"/>
                    <a:ea typeface="Roboto" pitchFamily="2" charset="0"/>
                  </a:rPr>
                  <a:t>Tích hợp Chatbot vào hệ thống thông tin của Thư viện</a:t>
                </a:r>
              </a:p>
            </p:txBody>
          </p:sp>
          <p:sp>
            <p:nvSpPr>
              <p:cNvPr id="21" name="TextBox 18">
                <a:extLst>
                  <a:ext uri="{FF2B5EF4-FFF2-40B4-BE49-F238E27FC236}">
                    <a16:creationId xmlns:a16="http://schemas.microsoft.com/office/drawing/2014/main" id="{D42EA294-6725-41FE-942F-1124D3D4E347}"/>
                  </a:ext>
                </a:extLst>
              </p:cNvPr>
              <p:cNvSpPr txBox="1">
                <a:spLocks/>
              </p:cNvSpPr>
              <p:nvPr/>
            </p:nvSpPr>
            <p:spPr bwMode="auto">
              <a:xfrm>
                <a:off x="8039759" y="1782070"/>
                <a:ext cx="2503453" cy="405693"/>
              </a:xfrm>
              <a:prstGeom prst="rect">
                <a:avLst/>
              </a:prstGeom>
              <a:noFill/>
              <a:scene3d>
                <a:camera prst="orthographicFront">
                  <a:rot lat="0" lon="0" rev="0"/>
                </a:camera>
                <a:lightRig rig="threePt" dir="t"/>
              </a:scene3d>
              <a:sp3d prstMaterial="matte">
                <a:bevelT w="1270" h="1270"/>
              </a:sp3d>
            </p:spPr>
            <p:txBody>
              <a:bodyPr wrap="none" lIns="0" tIns="0" rIns="0" bIns="0" anchor="ctr" anchorCtr="0">
                <a:noAutofit/>
                <a:sp3d/>
              </a:bodyPr>
              <a:lstStyle/>
              <a:p>
                <a:pPr algn="r" latinLnBrk="0">
                  <a:buClr>
                    <a:prstClr val="white"/>
                  </a:buClr>
                  <a:defRPr/>
                </a:pPr>
                <a:r>
                  <a:rPr lang="en-US" altLang="zh-CN" sz="1600" b="1" noProof="1">
                    <a:solidFill>
                      <a:srgbClr val="DF4413"/>
                    </a:solidFill>
                    <a:latin typeface="Roboto"/>
                    <a:ea typeface="Roboto" pitchFamily="2" charset="0"/>
                    <a:sym typeface="Source Han Sans K Bold" panose="020B0800000000000000" pitchFamily="34" charset="-128"/>
                  </a:rPr>
                  <a:t>Vấn đề được đặt ra</a:t>
                </a:r>
                <a:endParaRPr lang="en-US" altLang="zh-CN" sz="1600" b="1" noProof="1">
                  <a:solidFill>
                    <a:srgbClr val="DF4413"/>
                  </a:solidFill>
                  <a:latin typeface="Roboto"/>
                  <a:ea typeface="Source Han Sans K Bold" panose="020B0800000000000000" pitchFamily="34" charset="-128"/>
                  <a:sym typeface="Source Han Sans K Bold" panose="020B0800000000000000" pitchFamily="34" charset="-128"/>
                </a:endParaRPr>
              </a:p>
            </p:txBody>
          </p:sp>
        </p:grpSp>
        <p:grpSp>
          <p:nvGrpSpPr>
            <p:cNvPr id="9" name="Group 7">
              <a:extLst>
                <a:ext uri="{FF2B5EF4-FFF2-40B4-BE49-F238E27FC236}">
                  <a16:creationId xmlns:a16="http://schemas.microsoft.com/office/drawing/2014/main" id="{8A719BC4-1E43-4D33-AE0E-C336CF2A2EC1}"/>
                </a:ext>
              </a:extLst>
            </p:cNvPr>
            <p:cNvGrpSpPr/>
            <p:nvPr/>
          </p:nvGrpSpPr>
          <p:grpSpPr>
            <a:xfrm>
              <a:off x="789902" y="1782070"/>
              <a:ext cx="3723358" cy="3934323"/>
              <a:chOff x="789902" y="1782070"/>
              <a:chExt cx="3723358" cy="3934323"/>
            </a:xfrm>
          </p:grpSpPr>
          <p:sp>
            <p:nvSpPr>
              <p:cNvPr id="18" name="Rectangle 19">
                <a:extLst>
                  <a:ext uri="{FF2B5EF4-FFF2-40B4-BE49-F238E27FC236}">
                    <a16:creationId xmlns:a16="http://schemas.microsoft.com/office/drawing/2014/main" id="{DDD812DE-FF94-4538-BF2A-3D90A72543BC}"/>
                  </a:ext>
                </a:extLst>
              </p:cNvPr>
              <p:cNvSpPr/>
              <p:nvPr/>
            </p:nvSpPr>
            <p:spPr>
              <a:xfrm>
                <a:off x="789902" y="2274777"/>
                <a:ext cx="3723358" cy="3441616"/>
              </a:xfrm>
              <a:prstGeom prst="rect">
                <a:avLst/>
              </a:prstGeom>
            </p:spPr>
            <p:txBody>
              <a:bodyPr wrap="square" lIns="0" tIns="0" rIns="0" bIns="0">
                <a:noAutofit/>
              </a:bodyPr>
              <a:lstStyle/>
              <a:p>
                <a:pPr marL="171450" indent="-171450" algn="just">
                  <a:lnSpc>
                    <a:spcPct val="150000"/>
                  </a:lnSpc>
                  <a:buFont typeface="Wingdings" panose="05000000000000000000" pitchFamily="2" charset="2"/>
                  <a:buChar char="v"/>
                  <a:defRPr/>
                </a:pPr>
                <a:r>
                  <a:rPr lang="en-US" sz="1400" noProof="1">
                    <a:solidFill>
                      <a:srgbClr val="314865"/>
                    </a:solidFill>
                    <a:latin typeface="Roboto"/>
                    <a:ea typeface="Roboto" pitchFamily="2" charset="0"/>
                  </a:rPr>
                  <a:t>Thư viện Trường Đại học Kinh tế</a:t>
                </a:r>
              </a:p>
              <a:p>
                <a:pPr marL="169863" indent="-169863" algn="just">
                  <a:lnSpc>
                    <a:spcPct val="150000"/>
                  </a:lnSpc>
                  <a:defRPr/>
                </a:pPr>
                <a:r>
                  <a:rPr lang="en-US" sz="1400" noProof="1">
                    <a:solidFill>
                      <a:srgbClr val="314865"/>
                    </a:solidFill>
                    <a:latin typeface="Roboto"/>
                    <a:ea typeface="Roboto" pitchFamily="2" charset="0"/>
                  </a:rPr>
                  <a:t> 	- Luật ngày càng chú trọng vào mảng </a:t>
                </a:r>
                <a:r>
                  <a:rPr lang="en-US" sz="1400" noProof="1" smtClean="0">
                    <a:solidFill>
                      <a:srgbClr val="314865"/>
                    </a:solidFill>
                    <a:latin typeface="Roboto"/>
                    <a:ea typeface="Roboto" pitchFamily="2" charset="0"/>
                  </a:rPr>
                  <a:t>đầu </a:t>
                </a:r>
                <a:r>
                  <a:rPr lang="en-US" sz="1400" noProof="1">
                    <a:solidFill>
                      <a:srgbClr val="314865"/>
                    </a:solidFill>
                    <a:latin typeface="Roboto"/>
                    <a:ea typeface="Roboto" pitchFamily="2" charset="0"/>
                  </a:rPr>
                  <a:t>tư phát triển cơ sở hạ tầng và </a:t>
                </a:r>
                <a:r>
                  <a:rPr lang="en-US" sz="1400" noProof="1" smtClean="0">
                    <a:solidFill>
                      <a:srgbClr val="314865"/>
                    </a:solidFill>
                    <a:latin typeface="Roboto"/>
                    <a:ea typeface="Roboto" pitchFamily="2" charset="0"/>
                  </a:rPr>
                  <a:t>chất </a:t>
                </a:r>
                <a:r>
                  <a:rPr lang="en-US" sz="1400" noProof="1">
                    <a:solidFill>
                      <a:srgbClr val="314865"/>
                    </a:solidFill>
                    <a:latin typeface="Roboto"/>
                    <a:ea typeface="Roboto" pitchFamily="2" charset="0"/>
                  </a:rPr>
                  <a:t>lượng</a:t>
                </a:r>
              </a:p>
              <a:p>
                <a:pPr marL="171450" indent="-171450" algn="just">
                  <a:lnSpc>
                    <a:spcPct val="150000"/>
                  </a:lnSpc>
                  <a:buFont typeface="Wingdings" panose="05000000000000000000" pitchFamily="2" charset="2"/>
                  <a:buChar char="v"/>
                  <a:defRPr/>
                </a:pPr>
                <a:r>
                  <a:rPr lang="en-US" sz="1400" noProof="1">
                    <a:solidFill>
                      <a:srgbClr val="314865"/>
                    </a:solidFill>
                    <a:latin typeface="Roboto"/>
                    <a:ea typeface="Roboto" pitchFamily="2" charset="0"/>
                  </a:rPr>
                  <a:t>Thời gian hỗ trợ của thư viện còn bị giới hạn </a:t>
                </a:r>
              </a:p>
              <a:p>
                <a:pPr marL="171450" indent="-171450" algn="just">
                  <a:lnSpc>
                    <a:spcPct val="150000"/>
                  </a:lnSpc>
                  <a:buFont typeface="Wingdings" panose="05000000000000000000" pitchFamily="2" charset="2"/>
                  <a:buChar char="v"/>
                  <a:defRPr/>
                </a:pPr>
                <a:r>
                  <a:rPr lang="en-US" sz="1400" noProof="1">
                    <a:solidFill>
                      <a:srgbClr val="314865"/>
                    </a:solidFill>
                    <a:latin typeface="Roboto"/>
                    <a:ea typeface="Roboto" pitchFamily="2" charset="0"/>
                  </a:rPr>
                  <a:t>Sự phát triển của công nghệ thông tin</a:t>
                </a:r>
              </a:p>
              <a:p>
                <a:pPr algn="just">
                  <a:defRPr/>
                </a:pPr>
                <a:endParaRPr lang="zh-CN" altLang="en-US" sz="1200" dirty="0">
                  <a:solidFill>
                    <a:srgbClr val="314865"/>
                  </a:solidFill>
                  <a:latin typeface="Roboto"/>
                  <a:ea typeface="Source Han Sans K Bold" panose="020B0800000000000000" pitchFamily="34" charset="-128"/>
                  <a:sym typeface="Source Han Sans K Bold" panose="020B0800000000000000" pitchFamily="34" charset="-128"/>
                </a:endParaRPr>
              </a:p>
            </p:txBody>
          </p:sp>
          <p:sp>
            <p:nvSpPr>
              <p:cNvPr id="19" name="TextBox 20">
                <a:extLst>
                  <a:ext uri="{FF2B5EF4-FFF2-40B4-BE49-F238E27FC236}">
                    <a16:creationId xmlns:a16="http://schemas.microsoft.com/office/drawing/2014/main" id="{CE4F7AF2-21FA-4613-8959-87DDE8C1DB53}"/>
                  </a:ext>
                </a:extLst>
              </p:cNvPr>
              <p:cNvSpPr txBox="1">
                <a:spLocks/>
              </p:cNvSpPr>
              <p:nvPr/>
            </p:nvSpPr>
            <p:spPr bwMode="auto">
              <a:xfrm>
                <a:off x="1725264" y="1782070"/>
                <a:ext cx="1402367" cy="405029"/>
              </a:xfrm>
              <a:prstGeom prst="rect">
                <a:avLst/>
              </a:prstGeom>
              <a:noFill/>
              <a:scene3d>
                <a:camera prst="orthographicFront">
                  <a:rot lat="0" lon="0" rev="0"/>
                </a:camera>
                <a:lightRig rig="threePt" dir="t"/>
              </a:scene3d>
              <a:sp3d prstMaterial="matte">
                <a:bevelT w="1270" h="1270"/>
              </a:sp3d>
            </p:spPr>
            <p:txBody>
              <a:bodyPr wrap="none" lIns="0" tIns="0" rIns="0" bIns="0" anchor="ctr" anchorCtr="0">
                <a:noAutofit/>
                <a:sp3d/>
              </a:bodyPr>
              <a:lstStyle/>
              <a:p>
                <a:pPr algn="r" latinLnBrk="0">
                  <a:buClr>
                    <a:prstClr val="white"/>
                  </a:buClr>
                  <a:defRPr/>
                </a:pPr>
                <a:r>
                  <a:rPr lang="en-US" altLang="zh-CN" sz="1600" b="1" noProof="1">
                    <a:solidFill>
                      <a:srgbClr val="DF4413"/>
                    </a:solidFill>
                    <a:latin typeface="Roboto"/>
                    <a:ea typeface="Roboto" pitchFamily="2" charset="0"/>
                    <a:sym typeface="Source Han Sans K Bold" panose="020B0800000000000000" pitchFamily="34" charset="-128"/>
                  </a:rPr>
                  <a:t>Bối cảnh</a:t>
                </a:r>
                <a:r>
                  <a:rPr lang="zh-CN" altLang="en-US" sz="1600" b="1" dirty="0">
                    <a:solidFill>
                      <a:srgbClr val="DF4413"/>
                    </a:solidFill>
                    <a:latin typeface="Roboto"/>
                    <a:ea typeface="Source Han Sans K Bold" panose="020B0800000000000000" pitchFamily="34" charset="-128"/>
                    <a:sym typeface="Source Han Sans K Bold" panose="020B0800000000000000" pitchFamily="34" charset="-128"/>
                  </a:rPr>
                  <a:t> </a:t>
                </a:r>
              </a:p>
            </p:txBody>
          </p:sp>
        </p:grpSp>
        <p:sp>
          <p:nvSpPr>
            <p:cNvPr id="12" name="Freeform: Shape 25">
              <a:extLst>
                <a:ext uri="{FF2B5EF4-FFF2-40B4-BE49-F238E27FC236}">
                  <a16:creationId xmlns:a16="http://schemas.microsoft.com/office/drawing/2014/main" id="{D2F3EFD1-CBB2-4CF4-B412-7428A068C176}"/>
                </a:ext>
              </a:extLst>
            </p:cNvPr>
            <p:cNvSpPr>
              <a:spLocks/>
            </p:cNvSpPr>
            <p:nvPr/>
          </p:nvSpPr>
          <p:spPr bwMode="auto">
            <a:xfrm>
              <a:off x="6618645" y="3594092"/>
              <a:ext cx="609329" cy="609329"/>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p>
              <a:pPr algn="ctr"/>
              <a:endParaRPr>
                <a:latin typeface="Roboto"/>
                <a:ea typeface="Source Han Sans K Bold" panose="020B0800000000000000" pitchFamily="34" charset="-128"/>
                <a:sym typeface="Source Han Sans K Bold" panose="020B0800000000000000" pitchFamily="34" charset="-128"/>
              </a:endParaRPr>
            </a:p>
          </p:txBody>
        </p:sp>
        <p:sp>
          <p:nvSpPr>
            <p:cNvPr id="13" name="Freeform: Shape 26">
              <a:extLst>
                <a:ext uri="{FF2B5EF4-FFF2-40B4-BE49-F238E27FC236}">
                  <a16:creationId xmlns:a16="http://schemas.microsoft.com/office/drawing/2014/main" id="{DBAB275C-5A35-477E-B398-FE309A3D5F61}"/>
                </a:ext>
              </a:extLst>
            </p:cNvPr>
            <p:cNvSpPr>
              <a:spLocks/>
            </p:cNvSpPr>
            <p:nvPr/>
          </p:nvSpPr>
          <p:spPr bwMode="auto">
            <a:xfrm>
              <a:off x="4805429" y="3694807"/>
              <a:ext cx="603181" cy="572643"/>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p>
              <a:pPr algn="ctr"/>
              <a:endParaRPr>
                <a:latin typeface="Roboto"/>
                <a:ea typeface="Source Han Sans K Bold" panose="020B0800000000000000" pitchFamily="34" charset="-128"/>
                <a:sym typeface="Source Han Sans K Bold" panose="020B0800000000000000" pitchFamily="34" charset="-128"/>
              </a:endParaRPr>
            </a:p>
          </p:txBody>
        </p:sp>
      </p:grpSp>
      <p:cxnSp>
        <p:nvCxnSpPr>
          <p:cNvPr id="16" name="直接连接符 36"/>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17" name="文本框 105"/>
          <p:cNvSpPr txBox="1"/>
          <p:nvPr/>
        </p:nvSpPr>
        <p:spPr>
          <a:xfrm>
            <a:off x="484277" y="190860"/>
            <a:ext cx="319946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LÝ DO CHỌN ĐỀ TÀI</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11840451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96477" y="990687"/>
            <a:ext cx="4732868" cy="2614627"/>
          </a:xfrm>
          <a:prstGeom prst="rect">
            <a:avLst/>
          </a:prstGeom>
          <a:noFill/>
        </p:spPr>
        <p:txBody>
          <a:bodyPr wrap="square" lIns="68580" tIns="34290" rIns="68580" bIns="34290" rtlCol="0">
            <a:spAutoFit/>
          </a:bodyPr>
          <a:lstStyle/>
          <a:p>
            <a:pPr marL="171450" indent="-171450" algn="just">
              <a:lnSpc>
                <a:spcPct val="150000"/>
              </a:lnSpc>
              <a:buFont typeface="Wingdings" panose="05000000000000000000" pitchFamily="2" charset="2"/>
              <a:buChar char="v"/>
            </a:pPr>
            <a:r>
              <a:rPr lang="en-US" altLang="zh-CN" sz="1400" noProof="1">
                <a:solidFill>
                  <a:srgbClr val="314865"/>
                </a:solidFill>
                <a:latin typeface="Roboto" panose="02000000000000000000" pitchFamily="2" charset="0"/>
                <a:ea typeface="Roboto" panose="02000000000000000000" pitchFamily="2" charset="0"/>
              </a:rPr>
              <a:t>Lên ý tưởng, phân tích thiết kế hệ thống và xây dựng nội dung, phát triển hệ thống chatbot thư viên. </a:t>
            </a:r>
          </a:p>
          <a:p>
            <a:pPr marL="171450" indent="-171450" algn="just">
              <a:lnSpc>
                <a:spcPct val="150000"/>
              </a:lnSpc>
              <a:buFont typeface="Wingdings" panose="05000000000000000000" pitchFamily="2" charset="2"/>
              <a:buChar char="v"/>
            </a:pPr>
            <a:r>
              <a:rPr lang="vi-VN" sz="1400" dirty="0">
                <a:solidFill>
                  <a:srgbClr val="314865"/>
                </a:solidFill>
                <a:latin typeface="Roboto" panose="02000000000000000000" pitchFamily="2" charset="0"/>
                <a:ea typeface="Roboto" panose="02000000000000000000" pitchFamily="2" charset="0"/>
              </a:rPr>
              <a:t>Xây dựng bộ cơ sở dữ liệu có cấu trúc, các thông tin liên quan đến thư viện...v.v</a:t>
            </a:r>
            <a:endParaRPr lang="en-US" sz="1400" dirty="0">
              <a:solidFill>
                <a:srgbClr val="314865"/>
              </a:solidFill>
              <a:latin typeface="Roboto" panose="02000000000000000000" pitchFamily="2" charset="0"/>
              <a:ea typeface="Roboto" panose="02000000000000000000" pitchFamily="2" charset="0"/>
            </a:endParaRPr>
          </a:p>
          <a:p>
            <a:pPr marL="171450" indent="-171450" algn="just">
              <a:lnSpc>
                <a:spcPct val="150000"/>
              </a:lnSpc>
              <a:buFont typeface="Wingdings" panose="05000000000000000000" pitchFamily="2" charset="2"/>
              <a:buChar char="v"/>
            </a:pPr>
            <a:r>
              <a:rPr lang="vi-VN" sz="1400" dirty="0">
                <a:solidFill>
                  <a:srgbClr val="314865"/>
                </a:solidFill>
                <a:latin typeface="Roboto" panose="02000000000000000000" pitchFamily="2" charset="0"/>
                <a:ea typeface="Roboto" panose="02000000000000000000" pitchFamily="2" charset="0"/>
              </a:rPr>
              <a:t>Tìm hiểu, phân tích và nắm rõ những khó khăn, bất cập</a:t>
            </a:r>
            <a:r>
              <a:rPr lang="en-US" sz="1400" dirty="0">
                <a:solidFill>
                  <a:srgbClr val="314865"/>
                </a:solidFill>
                <a:latin typeface="Roboto" panose="02000000000000000000" pitchFamily="2" charset="0"/>
                <a:ea typeface="Roboto" panose="02000000000000000000" pitchFamily="2" charset="0"/>
              </a:rPr>
              <a:t> </a:t>
            </a:r>
            <a:r>
              <a:rPr lang="vi-VN" sz="1400" dirty="0">
                <a:solidFill>
                  <a:srgbClr val="314865"/>
                </a:solidFill>
                <a:latin typeface="Roboto" panose="02000000000000000000" pitchFamily="2" charset="0"/>
                <a:ea typeface="Roboto" panose="02000000000000000000" pitchFamily="2" charset="0"/>
              </a:rPr>
              <a:t>trong quá trình sử dụng dịch vụ của Thư viện</a:t>
            </a:r>
            <a:endParaRPr lang="en-US" altLang="zh-CN" sz="1400" noProof="1">
              <a:solidFill>
                <a:srgbClr val="314865"/>
              </a:solidFill>
              <a:latin typeface="Roboto" panose="02000000000000000000" pitchFamily="2" charset="0"/>
              <a:ea typeface="Roboto" panose="02000000000000000000" pitchFamily="2" charset="0"/>
            </a:endParaRPr>
          </a:p>
          <a:p>
            <a:pPr marL="171450" indent="-171450" algn="just">
              <a:lnSpc>
                <a:spcPct val="150000"/>
              </a:lnSpc>
              <a:buFont typeface="Wingdings" panose="05000000000000000000" pitchFamily="2" charset="2"/>
              <a:buChar char="v"/>
            </a:pPr>
            <a:r>
              <a:rPr lang="en-US" altLang="zh-CN" sz="1400" noProof="1">
                <a:solidFill>
                  <a:srgbClr val="314865"/>
                </a:solidFill>
                <a:latin typeface="Roboto" panose="02000000000000000000" pitchFamily="2" charset="0"/>
                <a:ea typeface="Roboto" panose="02000000000000000000" pitchFamily="2" charset="0"/>
              </a:rPr>
              <a:t>Thiết kế hệ thống, stories, luồng dữ liệu cho chatbot </a:t>
            </a:r>
            <a:r>
              <a:rPr lang="vi-VN" sz="1400" dirty="0">
                <a:solidFill>
                  <a:srgbClr val="314865"/>
                </a:solidFill>
                <a:latin typeface="Roboto" panose="02000000000000000000" pitchFamily="2" charset="0"/>
                <a:ea typeface="Roboto" panose="02000000000000000000" pitchFamily="2" charset="0"/>
              </a:rPr>
              <a:t>tích hợp vào nền tảng công nghệ thông tin</a:t>
            </a:r>
            <a:endParaRPr lang="en-US" altLang="zh-CN" sz="1400" noProof="1">
              <a:solidFill>
                <a:srgbClr val="314865"/>
              </a:solidFill>
              <a:latin typeface="Roboto" panose="02000000000000000000" pitchFamily="2" charset="0"/>
              <a:ea typeface="Roboto" panose="02000000000000000000" pitchFamily="2" charset="0"/>
            </a:endParaRPr>
          </a:p>
        </p:txBody>
      </p:sp>
      <p:cxnSp>
        <p:nvCxnSpPr>
          <p:cNvPr id="13" name="直接连接符 36"/>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14" name="文本框 105"/>
          <p:cNvSpPr txBox="1"/>
          <p:nvPr/>
        </p:nvSpPr>
        <p:spPr>
          <a:xfrm>
            <a:off x="484277" y="190860"/>
            <a:ext cx="319946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MỤC TIÊU NGHIÊN CỨU</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pic>
        <p:nvPicPr>
          <p:cNvPr id="1026" name="Picture 2" descr="3 mục tiêu cần nắm trong Marketing: Phân biệt Business Objective, Marketing  Objective và Communication Objective - AI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1642838"/>
            <a:ext cx="3374347" cy="17659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0626572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17"/>
          <p:cNvSpPr>
            <a:spLocks noChangeArrowheads="1"/>
          </p:cNvSpPr>
          <p:nvPr/>
        </p:nvSpPr>
        <p:spPr bwMode="auto">
          <a:xfrm>
            <a:off x="4903480" y="840522"/>
            <a:ext cx="3954929"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764" b="1" noProof="1">
                <a:solidFill>
                  <a:srgbClr val="C00000"/>
                </a:solidFill>
                <a:latin typeface="Roboto"/>
                <a:ea typeface="微软雅黑" panose="020B0503020204020204" pitchFamily="34" charset="-122"/>
              </a:rPr>
              <a:t>Cán bộ viên chức, nghiên cứu sinh</a:t>
            </a:r>
          </a:p>
        </p:txBody>
      </p:sp>
      <p:sp>
        <p:nvSpPr>
          <p:cNvPr id="3" name="矩形 124"/>
          <p:cNvSpPr>
            <a:spLocks noChangeArrowheads="1"/>
          </p:cNvSpPr>
          <p:nvPr/>
        </p:nvSpPr>
        <p:spPr bwMode="auto">
          <a:xfrm>
            <a:off x="4903479" y="1202792"/>
            <a:ext cx="3954929" cy="102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400" noProof="1">
                <a:solidFill>
                  <a:srgbClr val="314865"/>
                </a:solidFill>
                <a:latin typeface="Roboto"/>
                <a:ea typeface="微软雅黑" pitchFamily="34" charset="-122"/>
              </a:rPr>
              <a:t>Tra cứu các tài liệu tham khảo, bài luận, nghiên cứu khoa học …v.v</a:t>
            </a:r>
            <a:endParaRPr lang="en-US" altLang="zh-CN" sz="1400" noProof="1">
              <a:solidFill>
                <a:srgbClr val="314865"/>
              </a:solidFill>
              <a:latin typeface="Roboto"/>
              <a:ea typeface="微软雅黑" panose="020B0503020204020204" pitchFamily="34" charset="-122"/>
              <a:sym typeface="Arial" panose="020B0604020202020204" pitchFamily="34" charset="0"/>
            </a:endParaRPr>
          </a:p>
          <a:p>
            <a:pPr>
              <a:lnSpc>
                <a:spcPct val="150000"/>
              </a:lnSpc>
            </a:pPr>
            <a:endParaRPr lang="en-US" altLang="zh-CN" sz="1400" noProof="1">
              <a:solidFill>
                <a:srgbClr val="314865"/>
              </a:solidFill>
              <a:latin typeface="Roboto"/>
              <a:ea typeface="微软雅黑" panose="020B0503020204020204" pitchFamily="34" charset="-122"/>
              <a:sym typeface="Arial" panose="020B0604020202020204" pitchFamily="34" charset="0"/>
            </a:endParaRPr>
          </a:p>
        </p:txBody>
      </p:sp>
      <p:sp>
        <p:nvSpPr>
          <p:cNvPr id="4" name="矩形 117"/>
          <p:cNvSpPr>
            <a:spLocks noChangeArrowheads="1"/>
          </p:cNvSpPr>
          <p:nvPr/>
        </p:nvSpPr>
        <p:spPr bwMode="auto">
          <a:xfrm>
            <a:off x="1067157" y="2695736"/>
            <a:ext cx="1186543"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764" b="1" noProof="1">
                <a:solidFill>
                  <a:srgbClr val="C00000"/>
                </a:solidFill>
                <a:latin typeface="Roboto"/>
                <a:ea typeface="微软雅黑" panose="020B0503020204020204" pitchFamily="34" charset="-122"/>
              </a:rPr>
              <a:t>Sinh viên</a:t>
            </a:r>
          </a:p>
        </p:txBody>
      </p:sp>
      <p:sp>
        <p:nvSpPr>
          <p:cNvPr id="5" name="矩形 124"/>
          <p:cNvSpPr>
            <a:spLocks noChangeArrowheads="1"/>
          </p:cNvSpPr>
          <p:nvPr/>
        </p:nvSpPr>
        <p:spPr bwMode="auto">
          <a:xfrm>
            <a:off x="1067157" y="3059554"/>
            <a:ext cx="350484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400" noProof="1">
                <a:solidFill>
                  <a:srgbClr val="314865"/>
                </a:solidFill>
                <a:latin typeface="Roboto"/>
                <a:ea typeface="微软雅黑" pitchFamily="34" charset="-122"/>
                <a:sym typeface="Arial" panose="020B0604020202020204" pitchFamily="34" charset="0"/>
              </a:rPr>
              <a:t>Hầu hết các sinh viên đang học tập tại trường đại học Kinh tế - Luật đều có nhu cầu sử dụng các dich vụ  tra cứu, mượn trả sách của Thư viện</a:t>
            </a:r>
          </a:p>
        </p:txBody>
      </p:sp>
      <p:pic>
        <p:nvPicPr>
          <p:cNvPr id="6" name="图片 39"/>
          <p:cNvPicPr>
            <a:picLocks noChangeAspect="1"/>
          </p:cNvPicPr>
          <p:nvPr/>
        </p:nvPicPr>
        <p:blipFill>
          <a:blip r:embed="rId3" cstate="print">
            <a:alphaModFix/>
            <a:extLst>
              <a:ext uri="{BEBA8EAE-BF5A-486C-A8C5-ECC9F3942E4B}">
                <a14:imgProps xmlns:a14="http://schemas.microsoft.com/office/drawing/2010/main">
                  <a14:imgLayer r:embed="rId4">
                    <a14:imgEffect>
                      <a14:saturation sat="200000"/>
                    </a14:imgEffect>
                    <a14:imgEffect>
                      <a14:brightnessContrast contrast="-40000"/>
                    </a14:imgEffect>
                  </a14:imgLayer>
                </a14:imgProps>
              </a:ext>
              <a:ext uri="{28A0092B-C50C-407E-A947-70E740481C1C}">
                <a14:useLocalDpi xmlns:a14="http://schemas.microsoft.com/office/drawing/2010/main" val="0"/>
              </a:ext>
            </a:extLst>
          </a:blip>
          <a:srcRect/>
          <a:stretch/>
        </p:blipFill>
        <p:spPr bwMode="auto">
          <a:xfrm>
            <a:off x="1501671" y="741210"/>
            <a:ext cx="2317386" cy="1738040"/>
          </a:xfrm>
          <a:prstGeom prst="rect">
            <a:avLst/>
          </a:prstGeom>
          <a:noFill/>
          <a:ln>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rcRect/>
          <a:stretch/>
        </p:blipFill>
        <p:spPr>
          <a:xfrm>
            <a:off x="5132901" y="2133806"/>
            <a:ext cx="2871232" cy="2153424"/>
          </a:xfrm>
          <a:prstGeom prst="rect">
            <a:avLst/>
          </a:prstGeom>
          <a:effectLst>
            <a:outerShdw blurRad="50800" dist="38100" dir="8100000" algn="tr" rotWithShape="0">
              <a:prstClr val="black">
                <a:alpha val="40000"/>
              </a:prstClr>
            </a:outerShdw>
          </a:effectLst>
        </p:spPr>
      </p:pic>
      <p:cxnSp>
        <p:nvCxnSpPr>
          <p:cNvPr id="8" name="直接连接符 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9" name="文本框 105"/>
          <p:cNvSpPr txBox="1"/>
          <p:nvPr/>
        </p:nvSpPr>
        <p:spPr>
          <a:xfrm>
            <a:off x="484277" y="190860"/>
            <a:ext cx="3334780" cy="369332"/>
          </a:xfrm>
          <a:prstGeom prst="rect">
            <a:avLst/>
          </a:prstGeom>
          <a:noFill/>
        </p:spPr>
        <p:txBody>
          <a:bodyPr wrap="square" rtlCol="0">
            <a:spAutoFit/>
          </a:bodyPr>
          <a:lstStyle/>
          <a:p>
            <a:r>
              <a:rPr lang="en-US" altLang="zh-CN" sz="1800" b="1">
                <a:solidFill>
                  <a:srgbClr val="314865"/>
                </a:solidFill>
                <a:latin typeface="Roboto"/>
                <a:ea typeface="微软雅黑" panose="020B0503020204020204" pitchFamily="34" charset="-122"/>
                <a:sym typeface="Arial" panose="020B0604020202020204" pitchFamily="34" charset="0"/>
              </a:rPr>
              <a:t>ĐỐI TƯỢNG NGHIÊN CỨU</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230152906"/>
      </p:ext>
    </p:extLst>
  </p:cSld>
  <p:clrMapOvr>
    <a:masterClrMapping/>
  </p:clrMapOvr>
  <mc:AlternateContent xmlns:mc="http://schemas.openxmlformats.org/markup-compatibility/2006" xmlns:p14="http://schemas.microsoft.com/office/powerpoint/2010/main">
    <mc:Choice Requires="p14">
      <p:transition p14:dur="0" advTm="1560"/>
    </mc:Choice>
    <mc:Fallback xmlns="">
      <p:transition advTm="156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6181D22-9FAE-45B4-B83F-5532054DDA0A}"/>
              </a:ext>
            </a:extLst>
          </p:cNvPr>
          <p:cNvGrpSpPr/>
          <p:nvPr/>
        </p:nvGrpSpPr>
        <p:grpSpPr>
          <a:xfrm>
            <a:off x="791710" y="1096273"/>
            <a:ext cx="3954929" cy="1398739"/>
            <a:chOff x="4903478" y="840522"/>
            <a:chExt cx="3954929" cy="1398739"/>
          </a:xfrm>
        </p:grpSpPr>
        <p:sp>
          <p:nvSpPr>
            <p:cNvPr id="2" name="矩形 117"/>
            <p:cNvSpPr>
              <a:spLocks noChangeArrowheads="1"/>
            </p:cNvSpPr>
            <p:nvPr/>
          </p:nvSpPr>
          <p:spPr bwMode="auto">
            <a:xfrm>
              <a:off x="4903480" y="840522"/>
              <a:ext cx="2625142"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764" b="1" noProof="1">
                  <a:solidFill>
                    <a:srgbClr val="C00000"/>
                  </a:solidFill>
                  <a:latin typeface="Roboto"/>
                  <a:ea typeface="微软雅黑" panose="020B0503020204020204" pitchFamily="34" charset="-122"/>
                </a:rPr>
                <a:t>Bộ CSDL của Thư viện</a:t>
              </a:r>
            </a:p>
          </p:txBody>
        </p:sp>
        <p:sp>
          <p:nvSpPr>
            <p:cNvPr id="3" name="矩形 124"/>
            <p:cNvSpPr>
              <a:spLocks noChangeArrowheads="1"/>
            </p:cNvSpPr>
            <p:nvPr/>
          </p:nvSpPr>
          <p:spPr bwMode="auto">
            <a:xfrm>
              <a:off x="4903478" y="1217378"/>
              <a:ext cx="3954929" cy="102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400" noProof="1">
                  <a:solidFill>
                    <a:srgbClr val="314865"/>
                  </a:solidFill>
                  <a:latin typeface="Roboto"/>
                  <a:ea typeface="微软雅黑" pitchFamily="34" charset="-122"/>
                  <a:sym typeface="Arial" panose="020B0604020202020204" pitchFamily="34" charset="0"/>
                </a:rPr>
                <a:t>File excel tổng hợp tất cả dữ liệu các đầu sách tham khảo, tài liệu tham khảo, luận văn,…v.v của Thư viện trường đại học Kinh tế - Luật</a:t>
              </a:r>
              <a:r>
                <a:rPr lang="en-US" altLang="zh-CN" sz="1400" noProof="1">
                  <a:solidFill>
                    <a:schemeClr val="tx1">
                      <a:lumMod val="85000"/>
                      <a:lumOff val="15000"/>
                    </a:schemeClr>
                  </a:solidFill>
                  <a:latin typeface="Roboto"/>
                  <a:ea typeface="微软雅黑" panose="020B0503020204020204" pitchFamily="34" charset="-122"/>
                  <a:sym typeface="Arial" panose="020B0604020202020204" pitchFamily="34" charset="0"/>
                </a:rPr>
                <a:t>.</a:t>
              </a:r>
            </a:p>
          </p:txBody>
        </p:sp>
      </p:grpSp>
      <p:grpSp>
        <p:nvGrpSpPr>
          <p:cNvPr id="11" name="Group 10">
            <a:extLst>
              <a:ext uri="{FF2B5EF4-FFF2-40B4-BE49-F238E27FC236}">
                <a16:creationId xmlns:a16="http://schemas.microsoft.com/office/drawing/2014/main" id="{723A7BAD-32B4-46FA-8F3D-73787AB96E3B}"/>
              </a:ext>
            </a:extLst>
          </p:cNvPr>
          <p:cNvGrpSpPr/>
          <p:nvPr/>
        </p:nvGrpSpPr>
        <p:grpSpPr>
          <a:xfrm>
            <a:off x="5405544" y="2969528"/>
            <a:ext cx="3504843" cy="1721905"/>
            <a:chOff x="1067157" y="2587493"/>
            <a:chExt cx="3504843" cy="1721905"/>
          </a:xfrm>
        </p:grpSpPr>
        <p:sp>
          <p:nvSpPr>
            <p:cNvPr id="4" name="矩形 117"/>
            <p:cNvSpPr>
              <a:spLocks noChangeArrowheads="1"/>
            </p:cNvSpPr>
            <p:nvPr/>
          </p:nvSpPr>
          <p:spPr bwMode="auto">
            <a:xfrm>
              <a:off x="1067157" y="2587493"/>
              <a:ext cx="113685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764" b="1" noProof="1">
                  <a:solidFill>
                    <a:srgbClr val="C00000"/>
                  </a:solidFill>
                  <a:latin typeface="Roboto"/>
                  <a:ea typeface="微软雅黑" panose="020B0503020204020204" pitchFamily="34" charset="-122"/>
                </a:rPr>
                <a:t>Thư viện</a:t>
              </a:r>
            </a:p>
          </p:txBody>
        </p:sp>
        <p:sp>
          <p:nvSpPr>
            <p:cNvPr id="5" name="矩形 124"/>
            <p:cNvSpPr>
              <a:spLocks noChangeArrowheads="1"/>
            </p:cNvSpPr>
            <p:nvPr/>
          </p:nvSpPr>
          <p:spPr bwMode="auto">
            <a:xfrm>
              <a:off x="1067158" y="2964350"/>
              <a:ext cx="3504842"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400" noProof="1">
                  <a:solidFill>
                    <a:srgbClr val="314865"/>
                  </a:solidFill>
                  <a:latin typeface="Roboto"/>
                  <a:ea typeface="微软雅黑" pitchFamily="34" charset="-122"/>
                  <a:sym typeface="Arial" panose="020B0604020202020204" pitchFamily="34" charset="0"/>
                </a:rPr>
                <a:t>Các thông tin liên quan đến thư viện như giờ giấc hoạt động, quy trình mượn/trả hay gia hạn sách tại thư viện và các quy định khác</a:t>
              </a:r>
            </a:p>
          </p:txBody>
        </p:sp>
      </p:grpSp>
      <p:pic>
        <p:nvPicPr>
          <p:cNvPr id="6" name="图片 39"/>
          <p:cNvPicPr>
            <a:picLocks noChangeAspect="1"/>
          </p:cNvPicPr>
          <p:nvPr/>
        </p:nvPicPr>
        <p:blipFill>
          <a:blip r:embed="rId3" cstate="print">
            <a:extLst>
              <a:ext uri="{BEBA8EAE-BF5A-486C-A8C5-ECC9F3942E4B}">
                <a14:imgProps xmlns:a14="http://schemas.microsoft.com/office/drawing/2010/main">
                  <a14:imgLayer r:embed="rId4">
                    <a14:imgEffect>
                      <a14:sharpenSoften amount="25000"/>
                    </a14:imgEffect>
                    <a14:imgEffect>
                      <a14:colorTemperature colorTemp="8800"/>
                    </a14:imgEffect>
                  </a14:imgLayer>
                </a14:imgProps>
              </a:ext>
              <a:ext uri="{28A0092B-C50C-407E-A947-70E740481C1C}">
                <a14:useLocalDpi xmlns:a14="http://schemas.microsoft.com/office/drawing/2010/main" val="0"/>
              </a:ext>
            </a:extLst>
          </a:blip>
          <a:srcRect/>
          <a:stretch/>
        </p:blipFill>
        <p:spPr bwMode="auto">
          <a:xfrm>
            <a:off x="5948516" y="801081"/>
            <a:ext cx="2486738" cy="1865054"/>
          </a:xfrm>
          <a:prstGeom prst="rect">
            <a:avLst/>
          </a:prstGeom>
          <a:noFill/>
          <a:ln>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a:stretch/>
        </p:blipFill>
        <p:spPr>
          <a:xfrm>
            <a:off x="331362" y="2571750"/>
            <a:ext cx="4489611" cy="1673400"/>
          </a:xfrm>
          <a:prstGeom prst="rect">
            <a:avLst/>
          </a:prstGeom>
          <a:effectLst>
            <a:outerShdw blurRad="50800" dist="38100" dir="2700000" algn="tl" rotWithShape="0">
              <a:prstClr val="black">
                <a:alpha val="40000"/>
              </a:prstClr>
            </a:outerShdw>
          </a:effectLst>
        </p:spPr>
      </p:pic>
      <p:cxnSp>
        <p:nvCxnSpPr>
          <p:cNvPr id="8" name="直接连接符 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9" name="文本框 105"/>
          <p:cNvSpPr txBox="1"/>
          <p:nvPr/>
        </p:nvSpPr>
        <p:spPr>
          <a:xfrm>
            <a:off x="484277" y="190860"/>
            <a:ext cx="3334780"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ĐỐI TƯỢNG NGHIÊN CỨU</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80142048"/>
      </p:ext>
    </p:extLst>
  </p:cSld>
  <p:clrMapOvr>
    <a:masterClrMapping/>
  </p:clrMapOvr>
  <mc:AlternateContent xmlns:mc="http://schemas.openxmlformats.org/markup-compatibility/2006" xmlns:p14="http://schemas.microsoft.com/office/powerpoint/2010/main">
    <mc:Choice Requires="p14">
      <p:transition p14:dur="0" advTm="1560"/>
    </mc:Choice>
    <mc:Fallback xmlns="">
      <p:transition advTm="156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40112" y="2006641"/>
            <a:ext cx="3230958" cy="1189556"/>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b="1" noProof="1">
                <a:solidFill>
                  <a:srgbClr val="314865"/>
                </a:solidFill>
                <a:latin typeface="Roboto"/>
                <a:ea typeface="Roboto" pitchFamily="2" charset="0"/>
                <a:sym typeface="Arial" panose="020B0604020202020204" pitchFamily="34" charset="0"/>
              </a:rPr>
              <a:t>Sinh viên </a:t>
            </a:r>
            <a:r>
              <a:rPr lang="en-US" altLang="zh-CN" sz="1400" noProof="1">
                <a:solidFill>
                  <a:srgbClr val="314865"/>
                </a:solidFill>
                <a:latin typeface="Roboto"/>
                <a:ea typeface="Roboto" pitchFamily="2" charset="0"/>
                <a:sym typeface="Arial" panose="020B0604020202020204" pitchFamily="34" charset="0"/>
              </a:rPr>
              <a:t>đang học tập và nghiên cứu tại </a:t>
            </a:r>
            <a:r>
              <a:rPr lang="en-US" altLang="zh-CN" sz="1400" b="1" noProof="1">
                <a:solidFill>
                  <a:srgbClr val="314865"/>
                </a:solidFill>
                <a:latin typeface="Roboto"/>
                <a:ea typeface="Roboto" pitchFamily="2" charset="0"/>
                <a:sym typeface="Arial" panose="020B0604020202020204" pitchFamily="34" charset="0"/>
              </a:rPr>
              <a:t>trường Đại học Kinh tế – Luật TP. Hồ Chí Minh </a:t>
            </a:r>
          </a:p>
          <a:p>
            <a:pPr>
              <a:lnSpc>
                <a:spcPct val="130000"/>
              </a:lnSpc>
            </a:pPr>
            <a:endParaRPr lang="en-US" altLang="zh-CN" sz="1400" noProof="1">
              <a:solidFill>
                <a:srgbClr val="314865"/>
              </a:solidFill>
              <a:latin typeface="Roboto"/>
              <a:ea typeface="Roboto" pitchFamily="2" charset="0"/>
              <a:sym typeface="Arial" panose="020B0604020202020204" pitchFamily="34" charset="0"/>
            </a:endParaRPr>
          </a:p>
        </p:txBody>
      </p:sp>
      <p:cxnSp>
        <p:nvCxnSpPr>
          <p:cNvPr id="7" name="直接连接符 15"/>
          <p:cNvCxnSpPr/>
          <p:nvPr/>
        </p:nvCxnSpPr>
        <p:spPr>
          <a:xfrm flipH="1">
            <a:off x="4546647" y="1739975"/>
            <a:ext cx="6725" cy="2949944"/>
          </a:xfrm>
          <a:prstGeom prst="line">
            <a:avLst/>
          </a:prstGeom>
          <a:ln w="25400">
            <a:solidFill>
              <a:srgbClr val="314865"/>
            </a:solidFill>
            <a:prstDash val="dash"/>
          </a:ln>
        </p:spPr>
        <p:style>
          <a:lnRef idx="1">
            <a:schemeClr val="accent1"/>
          </a:lnRef>
          <a:fillRef idx="0">
            <a:schemeClr val="accent1"/>
          </a:fillRef>
          <a:effectRef idx="0">
            <a:schemeClr val="accent1"/>
          </a:effectRef>
          <a:fontRef idx="minor">
            <a:schemeClr val="tx1"/>
          </a:fontRef>
        </p:style>
      </p:cxnSp>
      <p:grpSp>
        <p:nvGrpSpPr>
          <p:cNvPr id="8" name="组合 4"/>
          <p:cNvGrpSpPr/>
          <p:nvPr/>
        </p:nvGrpSpPr>
        <p:grpSpPr>
          <a:xfrm>
            <a:off x="798766" y="1016578"/>
            <a:ext cx="7509212" cy="866516"/>
            <a:chOff x="-470146" y="1321180"/>
            <a:chExt cx="10012283" cy="1155354"/>
          </a:xfrm>
        </p:grpSpPr>
        <p:sp>
          <p:nvSpPr>
            <p:cNvPr id="9" name="椭圆 8"/>
            <p:cNvSpPr/>
            <p:nvPr/>
          </p:nvSpPr>
          <p:spPr>
            <a:xfrm>
              <a:off x="3944942" y="1321180"/>
              <a:ext cx="1182108" cy="1155354"/>
            </a:xfrm>
            <a:prstGeom prst="ellipse">
              <a:avLst/>
            </a:prstGeom>
            <a:ln>
              <a:solidFill>
                <a:srgbClr val="314865"/>
              </a:solid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400" b="1" dirty="0">
                  <a:solidFill>
                    <a:schemeClr val="tx1">
                      <a:lumMod val="75000"/>
                      <a:lumOff val="25000"/>
                    </a:schemeClr>
                  </a:solidFill>
                  <a:latin typeface="Roboto"/>
                  <a:ea typeface="微软雅黑"/>
                  <a:cs typeface="微软雅黑"/>
                </a:rPr>
                <a:t>VS</a:t>
              </a:r>
              <a:endParaRPr lang="zh-CN" altLang="en-US" sz="2400" b="1" dirty="0">
                <a:solidFill>
                  <a:schemeClr val="tx1">
                    <a:lumMod val="75000"/>
                    <a:lumOff val="25000"/>
                  </a:schemeClr>
                </a:solidFill>
                <a:latin typeface="Roboto"/>
                <a:ea typeface="微软雅黑"/>
                <a:cs typeface="微软雅黑"/>
              </a:endParaRPr>
            </a:p>
          </p:txBody>
        </p:sp>
        <p:sp>
          <p:nvSpPr>
            <p:cNvPr id="10" name="矩形 9"/>
            <p:cNvSpPr/>
            <p:nvPr/>
          </p:nvSpPr>
          <p:spPr>
            <a:xfrm>
              <a:off x="-470146" y="1583071"/>
              <a:ext cx="4178049" cy="646331"/>
            </a:xfrm>
            <a:prstGeom prst="rect">
              <a:avLst/>
            </a:prstGeom>
            <a:solidFill>
              <a:srgbClr val="314865"/>
            </a:solidFill>
            <a:ln>
              <a:noFill/>
            </a:ln>
          </p:spPr>
          <p:style>
            <a:lnRef idx="1">
              <a:schemeClr val="accent1"/>
            </a:lnRef>
            <a:fillRef idx="3">
              <a:schemeClr val="accent1"/>
            </a:fillRef>
            <a:effectRef idx="2">
              <a:schemeClr val="accent1"/>
            </a:effectRef>
            <a:fontRef idx="minor">
              <a:schemeClr val="lt1"/>
            </a:fontRef>
          </p:style>
          <p:txBody>
            <a:bodyPr wrap="square"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Roboto"/>
                  <a:ea typeface="微软雅黑"/>
                  <a:cs typeface="微软雅黑"/>
                </a:rPr>
                <a:t>ĐỘC GIẢ</a:t>
              </a:r>
              <a:endParaRPr lang="zh-CN" altLang="en-US" b="1" dirty="0">
                <a:latin typeface="Roboto"/>
                <a:ea typeface="微软雅黑"/>
                <a:cs typeface="微软雅黑"/>
              </a:endParaRPr>
            </a:p>
          </p:txBody>
        </p:sp>
        <p:sp>
          <p:nvSpPr>
            <p:cNvPr id="11" name="矩形 10"/>
            <p:cNvSpPr/>
            <p:nvPr/>
          </p:nvSpPr>
          <p:spPr>
            <a:xfrm>
              <a:off x="5364088" y="1583071"/>
              <a:ext cx="4178049" cy="667521"/>
            </a:xfrm>
            <a:prstGeom prst="rect">
              <a:avLst/>
            </a:prstGeom>
            <a:solidFill>
              <a:srgbClr val="314865"/>
            </a:solidFill>
            <a:ln>
              <a:noFill/>
            </a:ln>
          </p:spPr>
          <p:style>
            <a:lnRef idx="0">
              <a:schemeClr val="accent2"/>
            </a:lnRef>
            <a:fillRef idx="3">
              <a:schemeClr val="accent2"/>
            </a:fillRef>
            <a:effectRef idx="3">
              <a:schemeClr val="accent2"/>
            </a:effectRef>
            <a:fontRef idx="minor">
              <a:schemeClr val="lt1"/>
            </a:fontRef>
          </p:style>
          <p:txBody>
            <a:bodyPr wrap="square"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a:latin typeface="Roboto"/>
                  <a:cs typeface="微软雅黑"/>
                </a:rPr>
                <a:t>THƯ VIỆN</a:t>
              </a:r>
              <a:endParaRPr lang="zh-CN" altLang="en-US" b="1" dirty="0">
                <a:latin typeface="Roboto"/>
                <a:cs typeface="微软雅黑"/>
              </a:endParaRPr>
            </a:p>
          </p:txBody>
        </p:sp>
        <p:sp>
          <p:nvSpPr>
            <p:cNvPr id="12" name="燕尾形 50"/>
            <p:cNvSpPr/>
            <p:nvPr/>
          </p:nvSpPr>
          <p:spPr>
            <a:xfrm>
              <a:off x="3851920" y="1772816"/>
              <a:ext cx="216024" cy="288032"/>
            </a:xfrm>
            <a:prstGeom prst="chevron">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Roboto"/>
                <a:ea typeface="微软雅黑"/>
                <a:cs typeface="微软雅黑"/>
              </a:endParaRPr>
            </a:p>
          </p:txBody>
        </p:sp>
        <p:sp>
          <p:nvSpPr>
            <p:cNvPr id="13" name="燕尾形 51"/>
            <p:cNvSpPr/>
            <p:nvPr/>
          </p:nvSpPr>
          <p:spPr>
            <a:xfrm flipH="1">
              <a:off x="5004048" y="1772816"/>
              <a:ext cx="216024" cy="288032"/>
            </a:xfrm>
            <a:prstGeom prst="chevron">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Roboto"/>
                <a:ea typeface="微软雅黑"/>
                <a:cs typeface="微软雅黑"/>
              </a:endParaRPr>
            </a:p>
          </p:txBody>
        </p:sp>
      </p:grpSp>
      <p:sp>
        <p:nvSpPr>
          <p:cNvPr id="14" name="矩形 13"/>
          <p:cNvSpPr/>
          <p:nvPr/>
        </p:nvSpPr>
        <p:spPr>
          <a:xfrm>
            <a:off x="5475044" y="2006190"/>
            <a:ext cx="3413418" cy="1189556"/>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altLang="zh-CN" sz="1400" noProof="1">
                <a:solidFill>
                  <a:srgbClr val="314865"/>
                </a:solidFill>
                <a:latin typeface="Roboto"/>
                <a:ea typeface="Roboto" pitchFamily="2" charset="0"/>
              </a:rPr>
              <a:t>Thông tin các đầu sách tại thư viện như: giáo trình, bài luận hội thảo khoa học, luận án, luận văn, tài liệu NCKH, sách tham khảo…v.v </a:t>
            </a:r>
            <a:endParaRPr lang="en-US" altLang="zh-CN" sz="1400" noProof="1">
              <a:solidFill>
                <a:srgbClr val="314865"/>
              </a:solidFill>
              <a:latin typeface="Roboto"/>
              <a:ea typeface="Roboto" pitchFamily="2" charset="0"/>
              <a:sym typeface="Arial" panose="020B0604020202020204" pitchFamily="34" charset="0"/>
            </a:endParaRPr>
          </a:p>
        </p:txBody>
      </p:sp>
      <p:sp>
        <p:nvSpPr>
          <p:cNvPr id="16" name="矩形 15"/>
          <p:cNvSpPr/>
          <p:nvPr/>
        </p:nvSpPr>
        <p:spPr>
          <a:xfrm>
            <a:off x="5451510" y="3431487"/>
            <a:ext cx="3460486" cy="1189556"/>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altLang="zh-CN" sz="1400" noProof="1">
                <a:solidFill>
                  <a:srgbClr val="314865"/>
                </a:solidFill>
                <a:latin typeface="Roboto"/>
                <a:ea typeface="Roboto" pitchFamily="2" charset="0"/>
              </a:rPr>
              <a:t>Các thông tin liên quan đến thư viện như tập huấn thư viện, cách đăng ký thẻ thư viện, đăng kí mượn, trả sách…v.v tại thư viện trường Đại học Kinh tế - Luật</a:t>
            </a:r>
            <a:endParaRPr lang="en-US" altLang="zh-CN" sz="1400" noProof="1">
              <a:solidFill>
                <a:srgbClr val="314865"/>
              </a:solidFill>
              <a:latin typeface="Roboto"/>
              <a:ea typeface="Roboto" pitchFamily="2" charset="0"/>
              <a:sym typeface="Arial" panose="020B0604020202020204" pitchFamily="34" charset="0"/>
            </a:endParaRPr>
          </a:p>
        </p:txBody>
      </p:sp>
      <p:cxnSp>
        <p:nvCxnSpPr>
          <p:cNvPr id="37" name="直接连接符 36"/>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38" name="文本框 105"/>
          <p:cNvSpPr txBox="1"/>
          <p:nvPr/>
        </p:nvSpPr>
        <p:spPr>
          <a:xfrm>
            <a:off x="484277" y="190860"/>
            <a:ext cx="319946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PHẠM VI NGHIÊN CỨU</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grpSp>
        <p:nvGrpSpPr>
          <p:cNvPr id="35" name="组合 24">
            <a:extLst>
              <a:ext uri="{FF2B5EF4-FFF2-40B4-BE49-F238E27FC236}">
                <a16:creationId xmlns:a16="http://schemas.microsoft.com/office/drawing/2014/main" id="{AC39653F-9ADF-47E9-A913-EDF13A8F134B}"/>
              </a:ext>
            </a:extLst>
          </p:cNvPr>
          <p:cNvGrpSpPr/>
          <p:nvPr/>
        </p:nvGrpSpPr>
        <p:grpSpPr>
          <a:xfrm>
            <a:off x="455961" y="2091847"/>
            <a:ext cx="408849" cy="461665"/>
            <a:chOff x="6107201" y="4137204"/>
            <a:chExt cx="1566174" cy="1768496"/>
          </a:xfrm>
        </p:grpSpPr>
        <p:sp>
          <p:nvSpPr>
            <p:cNvPr id="36" name="椭圆 25">
              <a:extLst>
                <a:ext uri="{FF2B5EF4-FFF2-40B4-BE49-F238E27FC236}">
                  <a16:creationId xmlns:a16="http://schemas.microsoft.com/office/drawing/2014/main" id="{5E3F70EA-4A2F-4D3C-AD29-269292894FB3}"/>
                </a:ext>
              </a:extLst>
            </p:cNvPr>
            <p:cNvSpPr/>
            <p:nvPr/>
          </p:nvSpPr>
          <p:spPr>
            <a:xfrm>
              <a:off x="6107201" y="4275136"/>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dirty="0">
                <a:solidFill>
                  <a:sysClr val="window" lastClr="FFFFFF"/>
                </a:solidFill>
                <a:latin typeface="Roboto"/>
                <a:ea typeface="微软雅黑" panose="020B0503020204020204" pitchFamily="34" charset="-122"/>
              </a:endParaRPr>
            </a:p>
          </p:txBody>
        </p:sp>
        <p:sp>
          <p:nvSpPr>
            <p:cNvPr id="39" name="TextBox 49">
              <a:extLst>
                <a:ext uri="{FF2B5EF4-FFF2-40B4-BE49-F238E27FC236}">
                  <a16:creationId xmlns:a16="http://schemas.microsoft.com/office/drawing/2014/main" id="{B1D0E540-5DC0-4B97-8A5D-699C3262C51B}"/>
                </a:ext>
              </a:extLst>
            </p:cNvPr>
            <p:cNvSpPr txBox="1"/>
            <p:nvPr/>
          </p:nvSpPr>
          <p:spPr>
            <a:xfrm flipH="1">
              <a:off x="6563459" y="4137204"/>
              <a:ext cx="642935" cy="1768496"/>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2400" dirty="0">
                  <a:solidFill>
                    <a:srgbClr val="FFFFFF"/>
                  </a:solidFill>
                  <a:latin typeface="Roboto"/>
                  <a:cs typeface="Times New Roman" pitchFamily="18" charset="0"/>
                </a:rPr>
                <a:t>1</a:t>
              </a:r>
              <a:endParaRPr lang="zh-CN" altLang="en-US" sz="2400" dirty="0">
                <a:solidFill>
                  <a:srgbClr val="FFFFFF"/>
                </a:solidFill>
                <a:latin typeface="Roboto"/>
                <a:cs typeface="Times New Roman" pitchFamily="18" charset="0"/>
              </a:endParaRPr>
            </a:p>
          </p:txBody>
        </p:sp>
      </p:grpSp>
      <p:grpSp>
        <p:nvGrpSpPr>
          <p:cNvPr id="40" name="组合 28">
            <a:extLst>
              <a:ext uri="{FF2B5EF4-FFF2-40B4-BE49-F238E27FC236}">
                <a16:creationId xmlns:a16="http://schemas.microsoft.com/office/drawing/2014/main" id="{A1E89B83-0175-467D-B3B9-9A5C61AB63DD}"/>
              </a:ext>
            </a:extLst>
          </p:cNvPr>
          <p:cNvGrpSpPr/>
          <p:nvPr/>
        </p:nvGrpSpPr>
        <p:grpSpPr>
          <a:xfrm>
            <a:off x="408007" y="3612337"/>
            <a:ext cx="408849" cy="461665"/>
            <a:chOff x="6107201" y="4123622"/>
            <a:chExt cx="1566174" cy="1768498"/>
          </a:xfrm>
        </p:grpSpPr>
        <p:sp>
          <p:nvSpPr>
            <p:cNvPr id="41" name="椭圆 29">
              <a:extLst>
                <a:ext uri="{FF2B5EF4-FFF2-40B4-BE49-F238E27FC236}">
                  <a16:creationId xmlns:a16="http://schemas.microsoft.com/office/drawing/2014/main" id="{F7A731CA-88BF-4DEE-9E9A-5C4A421AF3BE}"/>
                </a:ext>
              </a:extLst>
            </p:cNvPr>
            <p:cNvSpPr/>
            <p:nvPr/>
          </p:nvSpPr>
          <p:spPr>
            <a:xfrm>
              <a:off x="6107201" y="4275136"/>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dirty="0">
                <a:solidFill>
                  <a:sysClr val="window" lastClr="FFFFFF"/>
                </a:solidFill>
                <a:latin typeface="Roboto"/>
                <a:ea typeface="微软雅黑" panose="020B0503020204020204" pitchFamily="34" charset="-122"/>
              </a:endParaRPr>
            </a:p>
          </p:txBody>
        </p:sp>
        <p:sp>
          <p:nvSpPr>
            <p:cNvPr id="42" name="TextBox 49">
              <a:extLst>
                <a:ext uri="{FF2B5EF4-FFF2-40B4-BE49-F238E27FC236}">
                  <a16:creationId xmlns:a16="http://schemas.microsoft.com/office/drawing/2014/main" id="{7E47BA2F-8714-4DB5-A578-3138144B76AC}"/>
                </a:ext>
              </a:extLst>
            </p:cNvPr>
            <p:cNvSpPr txBox="1"/>
            <p:nvPr/>
          </p:nvSpPr>
          <p:spPr>
            <a:xfrm flipH="1">
              <a:off x="6640429" y="4123622"/>
              <a:ext cx="506413" cy="1768498"/>
            </a:xfrm>
            <a:prstGeom prst="rect">
              <a:avLst/>
            </a:prstGeom>
            <a:noFill/>
            <a:effectLst>
              <a:outerShdw blurRad="50800" dist="38100" dir="10800000" algn="r" rotWithShape="0">
                <a:prstClr val="black">
                  <a:alpha val="20000"/>
                </a:prstClr>
              </a:outerShdw>
            </a:effectLst>
          </p:spPr>
          <p:txBody>
            <a:bodyPr wrap="square">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2400" dirty="0">
                  <a:solidFill>
                    <a:srgbClr val="FFFFFF"/>
                  </a:solidFill>
                  <a:latin typeface="Roboto"/>
                  <a:cs typeface="Times New Roman" pitchFamily="18" charset="0"/>
                </a:rPr>
                <a:t>2</a:t>
              </a:r>
              <a:endParaRPr lang="zh-CN" altLang="en-US" sz="2400" dirty="0">
                <a:solidFill>
                  <a:srgbClr val="FFFFFF"/>
                </a:solidFill>
                <a:latin typeface="Roboto"/>
                <a:cs typeface="Times New Roman" pitchFamily="18" charset="0"/>
              </a:endParaRPr>
            </a:p>
          </p:txBody>
        </p:sp>
      </p:grpSp>
      <p:grpSp>
        <p:nvGrpSpPr>
          <p:cNvPr id="43" name="组合 24">
            <a:extLst>
              <a:ext uri="{FF2B5EF4-FFF2-40B4-BE49-F238E27FC236}">
                <a16:creationId xmlns:a16="http://schemas.microsoft.com/office/drawing/2014/main" id="{A6FFF5D2-8E32-4017-BC50-1665C1BF36B5}"/>
              </a:ext>
            </a:extLst>
          </p:cNvPr>
          <p:cNvGrpSpPr/>
          <p:nvPr/>
        </p:nvGrpSpPr>
        <p:grpSpPr>
          <a:xfrm>
            <a:off x="4904411" y="2127854"/>
            <a:ext cx="408849" cy="461665"/>
            <a:chOff x="6107201" y="4137204"/>
            <a:chExt cx="1566174" cy="1768496"/>
          </a:xfrm>
        </p:grpSpPr>
        <p:sp>
          <p:nvSpPr>
            <p:cNvPr id="44" name="椭圆 25">
              <a:extLst>
                <a:ext uri="{FF2B5EF4-FFF2-40B4-BE49-F238E27FC236}">
                  <a16:creationId xmlns:a16="http://schemas.microsoft.com/office/drawing/2014/main" id="{1729D38F-8A3B-475A-AE6D-1F202C63634A}"/>
                </a:ext>
              </a:extLst>
            </p:cNvPr>
            <p:cNvSpPr/>
            <p:nvPr/>
          </p:nvSpPr>
          <p:spPr>
            <a:xfrm>
              <a:off x="6107201" y="4275136"/>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dirty="0">
                <a:solidFill>
                  <a:sysClr val="window" lastClr="FFFFFF"/>
                </a:solidFill>
                <a:latin typeface="Roboto"/>
                <a:ea typeface="微软雅黑" panose="020B0503020204020204" pitchFamily="34" charset="-122"/>
              </a:endParaRPr>
            </a:p>
          </p:txBody>
        </p:sp>
        <p:sp>
          <p:nvSpPr>
            <p:cNvPr id="45" name="TextBox 49">
              <a:extLst>
                <a:ext uri="{FF2B5EF4-FFF2-40B4-BE49-F238E27FC236}">
                  <a16:creationId xmlns:a16="http://schemas.microsoft.com/office/drawing/2014/main" id="{4DE22015-F047-47E4-8627-8C9703A53981}"/>
                </a:ext>
              </a:extLst>
            </p:cNvPr>
            <p:cNvSpPr txBox="1"/>
            <p:nvPr/>
          </p:nvSpPr>
          <p:spPr>
            <a:xfrm flipH="1">
              <a:off x="6563459" y="4137204"/>
              <a:ext cx="642935" cy="1768496"/>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2400" dirty="0">
                  <a:solidFill>
                    <a:srgbClr val="FFFFFF"/>
                  </a:solidFill>
                  <a:latin typeface="Roboto"/>
                  <a:cs typeface="Times New Roman" pitchFamily="18" charset="0"/>
                </a:rPr>
                <a:t>1</a:t>
              </a:r>
              <a:endParaRPr lang="zh-CN" altLang="en-US" sz="2400" dirty="0">
                <a:solidFill>
                  <a:srgbClr val="FFFFFF"/>
                </a:solidFill>
                <a:latin typeface="Roboto"/>
                <a:cs typeface="Times New Roman" pitchFamily="18" charset="0"/>
              </a:endParaRPr>
            </a:p>
          </p:txBody>
        </p:sp>
      </p:grpSp>
      <p:grpSp>
        <p:nvGrpSpPr>
          <p:cNvPr id="46" name="组合 28">
            <a:extLst>
              <a:ext uri="{FF2B5EF4-FFF2-40B4-BE49-F238E27FC236}">
                <a16:creationId xmlns:a16="http://schemas.microsoft.com/office/drawing/2014/main" id="{307D597D-CA6B-4969-9207-59E9454B8CF0}"/>
              </a:ext>
            </a:extLst>
          </p:cNvPr>
          <p:cNvGrpSpPr/>
          <p:nvPr/>
        </p:nvGrpSpPr>
        <p:grpSpPr>
          <a:xfrm>
            <a:off x="4950409" y="3638723"/>
            <a:ext cx="408849" cy="461665"/>
            <a:chOff x="6107201" y="4123622"/>
            <a:chExt cx="1566174" cy="1768498"/>
          </a:xfrm>
        </p:grpSpPr>
        <p:sp>
          <p:nvSpPr>
            <p:cNvPr id="47" name="椭圆 29">
              <a:extLst>
                <a:ext uri="{FF2B5EF4-FFF2-40B4-BE49-F238E27FC236}">
                  <a16:creationId xmlns:a16="http://schemas.microsoft.com/office/drawing/2014/main" id="{B1BCAD0C-A39E-4BAE-8917-BF01ED747607}"/>
                </a:ext>
              </a:extLst>
            </p:cNvPr>
            <p:cNvSpPr/>
            <p:nvPr/>
          </p:nvSpPr>
          <p:spPr>
            <a:xfrm>
              <a:off x="6107201" y="4275136"/>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dirty="0">
                <a:solidFill>
                  <a:sysClr val="window" lastClr="FFFFFF"/>
                </a:solidFill>
                <a:latin typeface="Roboto"/>
                <a:ea typeface="微软雅黑" panose="020B0503020204020204" pitchFamily="34" charset="-122"/>
              </a:endParaRPr>
            </a:p>
          </p:txBody>
        </p:sp>
        <p:sp>
          <p:nvSpPr>
            <p:cNvPr id="48" name="TextBox 49">
              <a:extLst>
                <a:ext uri="{FF2B5EF4-FFF2-40B4-BE49-F238E27FC236}">
                  <a16:creationId xmlns:a16="http://schemas.microsoft.com/office/drawing/2014/main" id="{E01A64AC-3471-404B-9CCA-00441A485E67}"/>
                </a:ext>
              </a:extLst>
            </p:cNvPr>
            <p:cNvSpPr txBox="1"/>
            <p:nvPr/>
          </p:nvSpPr>
          <p:spPr>
            <a:xfrm flipH="1">
              <a:off x="6640429" y="4123622"/>
              <a:ext cx="506413" cy="1768498"/>
            </a:xfrm>
            <a:prstGeom prst="rect">
              <a:avLst/>
            </a:prstGeom>
            <a:noFill/>
            <a:effectLst>
              <a:outerShdw blurRad="50800" dist="38100" dir="10800000" algn="r" rotWithShape="0">
                <a:prstClr val="black">
                  <a:alpha val="20000"/>
                </a:prstClr>
              </a:outerShdw>
            </a:effectLst>
          </p:spPr>
          <p:txBody>
            <a:bodyPr wrap="square">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2400" dirty="0">
                  <a:solidFill>
                    <a:srgbClr val="FFFFFF"/>
                  </a:solidFill>
                  <a:latin typeface="Roboto"/>
                  <a:cs typeface="Times New Roman" pitchFamily="18" charset="0"/>
                </a:rPr>
                <a:t>2</a:t>
              </a:r>
              <a:endParaRPr lang="zh-CN" altLang="en-US" sz="2400" dirty="0">
                <a:solidFill>
                  <a:srgbClr val="FFFFFF"/>
                </a:solidFill>
                <a:latin typeface="Roboto"/>
                <a:cs typeface="Times New Roman" pitchFamily="18" charset="0"/>
              </a:endParaRPr>
            </a:p>
          </p:txBody>
        </p:sp>
      </p:grpSp>
      <p:sp>
        <p:nvSpPr>
          <p:cNvPr id="49" name="矩形 4">
            <a:extLst>
              <a:ext uri="{FF2B5EF4-FFF2-40B4-BE49-F238E27FC236}">
                <a16:creationId xmlns:a16="http://schemas.microsoft.com/office/drawing/2014/main" id="{34DFA78B-689E-4333-ACC6-7E8C8ACCD8C9}"/>
              </a:ext>
            </a:extLst>
          </p:cNvPr>
          <p:cNvSpPr/>
          <p:nvPr/>
        </p:nvSpPr>
        <p:spPr>
          <a:xfrm>
            <a:off x="1040112" y="3445756"/>
            <a:ext cx="3230958" cy="1469633"/>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b="1" noProof="1">
                <a:solidFill>
                  <a:srgbClr val="314865"/>
                </a:solidFill>
                <a:latin typeface="Roboto"/>
                <a:ea typeface="Roboto" pitchFamily="2" charset="0"/>
                <a:sym typeface="Arial" panose="020B0604020202020204" pitchFamily="34" charset="0"/>
              </a:rPr>
              <a:t>Giảng viên và cán bộ viên chức </a:t>
            </a:r>
            <a:r>
              <a:rPr lang="en-US" altLang="zh-CN" sz="1400" noProof="1">
                <a:solidFill>
                  <a:srgbClr val="314865"/>
                </a:solidFill>
                <a:latin typeface="Roboto"/>
                <a:ea typeface="Roboto" pitchFamily="2" charset="0"/>
                <a:sym typeface="Arial" panose="020B0604020202020204" pitchFamily="34" charset="0"/>
              </a:rPr>
              <a:t>đang công tác và nghiên cứu tại</a:t>
            </a:r>
            <a:r>
              <a:rPr lang="en-US" altLang="zh-CN" sz="1400" b="1" noProof="1">
                <a:solidFill>
                  <a:srgbClr val="314865"/>
                </a:solidFill>
                <a:latin typeface="Roboto"/>
                <a:ea typeface="Roboto" pitchFamily="2" charset="0"/>
                <a:sym typeface="Arial" panose="020B0604020202020204" pitchFamily="34" charset="0"/>
              </a:rPr>
              <a:t> trường Đại học Kinh tế - Luật TP. Hồ Chí Minh</a:t>
            </a:r>
          </a:p>
          <a:p>
            <a:pPr>
              <a:lnSpc>
                <a:spcPct val="130000"/>
              </a:lnSpc>
            </a:pPr>
            <a:endParaRPr lang="en-US" altLang="zh-CN" sz="1400" noProof="1">
              <a:solidFill>
                <a:srgbClr val="314865"/>
              </a:solidFill>
              <a:latin typeface="Roboto"/>
              <a:ea typeface="Roboto" pitchFamily="2" charset="0"/>
              <a:sym typeface="Arial" panose="020B0604020202020204" pitchFamily="34" charset="0"/>
            </a:endParaRPr>
          </a:p>
        </p:txBody>
      </p:sp>
    </p:spTree>
    <p:extLst>
      <p:ext uri="{BB962C8B-B14F-4D97-AF65-F5344CB8AC3E}">
        <p14:creationId xmlns:p14="http://schemas.microsoft.com/office/powerpoint/2010/main" val="78251381"/>
      </p:ext>
    </p:extLst>
  </p:cSld>
  <p:clrMapOvr>
    <a:masterClrMapping/>
  </p:clrMapOvr>
  <mc:AlternateContent xmlns:mc="http://schemas.openxmlformats.org/markup-compatibility/2006" xmlns:p14="http://schemas.microsoft.com/office/powerpoint/2010/main">
    <mc:Choice Requires="p14">
      <p:transition p14:dur="0" advClick="0" advTm="13613"/>
    </mc:Choice>
    <mc:Fallback xmlns="">
      <p:transition advClick="0" advTm="13613"/>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毕业论文答辩PPT.pp"/>
  <p:tag name="ISPRING_FIRST_PUBLI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基本">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基本">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1639</Words>
  <Application>Microsoft Office PowerPoint</Application>
  <PresentationFormat>On-screen Show (16:9)</PresentationFormat>
  <Paragraphs>284</Paragraphs>
  <Slides>38</Slides>
  <Notes>33</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微软雅黑</vt:lpstr>
      <vt:lpstr>宋体</vt:lpstr>
      <vt:lpstr>Arial</vt:lpstr>
      <vt:lpstr>Calibri</vt:lpstr>
      <vt:lpstr>Helvetica</vt:lpstr>
      <vt:lpstr>Roboto</vt:lpstr>
      <vt:lpstr>黑体</vt:lpstr>
      <vt:lpstr>Source Han Sans K Bold</vt:lpstr>
      <vt:lpstr>Times New Roman</vt:lpstr>
      <vt:lpstr>Wingdings</vt:lpstr>
      <vt:lpstr>文鼎弹簧体</vt:lpstr>
      <vt:lpstr>基本</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毕业论文答辩PPT.pp</dc:title>
  <dc:creator/>
  <cp:lastModifiedBy/>
  <cp:revision>1</cp:revision>
  <dcterms:created xsi:type="dcterms:W3CDTF">2015-12-27T10:46:41Z</dcterms:created>
  <dcterms:modified xsi:type="dcterms:W3CDTF">2021-05-12T15:17:48Z</dcterms:modified>
</cp:coreProperties>
</file>